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ntonio Bold Bold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Open Sans" panose="020B0606030504020204" pitchFamily="34" charset="0"/>
      <p:regular r:id="rId23"/>
    </p:embeddedFont>
    <p:embeddedFont>
      <p:font typeface="Open Sans Bold" panose="020B0806030504020204" charset="0"/>
      <p:regular r:id="rId24"/>
    </p:embeddedFont>
    <p:embeddedFont>
      <p:font typeface="Open Sans Bold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24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gi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C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961120"/>
            <a:ext cx="9144000" cy="1325880"/>
          </a:xfrm>
          <a:custGeom>
            <a:avLst/>
            <a:gdLst/>
            <a:ahLst/>
            <a:cxnLst/>
            <a:rect l="l" t="t" r="r" b="b"/>
            <a:pathLst>
              <a:path w="9144000" h="1325880">
                <a:moveTo>
                  <a:pt x="0" y="0"/>
                </a:moveTo>
                <a:lnTo>
                  <a:pt x="9144000" y="0"/>
                </a:lnTo>
                <a:lnTo>
                  <a:pt x="9144000" y="1325880"/>
                </a:lnTo>
                <a:lnTo>
                  <a:pt x="0" y="1325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9143985" y="8961120"/>
            <a:ext cx="9144000" cy="1325880"/>
          </a:xfrm>
          <a:custGeom>
            <a:avLst/>
            <a:gdLst/>
            <a:ahLst/>
            <a:cxnLst/>
            <a:rect l="l" t="t" r="r" b="b"/>
            <a:pathLst>
              <a:path w="9144000" h="1325880">
                <a:moveTo>
                  <a:pt x="9144000" y="0"/>
                </a:moveTo>
                <a:lnTo>
                  <a:pt x="0" y="0"/>
                </a:lnTo>
                <a:lnTo>
                  <a:pt x="0" y="1325880"/>
                </a:lnTo>
                <a:lnTo>
                  <a:pt x="9144000" y="132588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0" y="0"/>
            <a:ext cx="9144000" cy="1325880"/>
          </a:xfrm>
          <a:custGeom>
            <a:avLst/>
            <a:gdLst/>
            <a:ahLst/>
            <a:cxnLst/>
            <a:rect l="l" t="t" r="r" b="b"/>
            <a:pathLst>
              <a:path w="9144000" h="1325880">
                <a:moveTo>
                  <a:pt x="0" y="1325880"/>
                </a:moveTo>
                <a:lnTo>
                  <a:pt x="9144000" y="1325880"/>
                </a:lnTo>
                <a:lnTo>
                  <a:pt x="9144000" y="0"/>
                </a:lnTo>
                <a:lnTo>
                  <a:pt x="0" y="0"/>
                </a:lnTo>
                <a:lnTo>
                  <a:pt x="0" y="132588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9143985" y="0"/>
            <a:ext cx="9144000" cy="1325880"/>
          </a:xfrm>
          <a:custGeom>
            <a:avLst/>
            <a:gdLst/>
            <a:ahLst/>
            <a:cxnLst/>
            <a:rect l="l" t="t" r="r" b="b"/>
            <a:pathLst>
              <a:path w="9144000" h="1325880">
                <a:moveTo>
                  <a:pt x="9144000" y="1325880"/>
                </a:moveTo>
                <a:lnTo>
                  <a:pt x="0" y="1325880"/>
                </a:lnTo>
                <a:lnTo>
                  <a:pt x="0" y="0"/>
                </a:lnTo>
                <a:lnTo>
                  <a:pt x="9144000" y="0"/>
                </a:lnTo>
                <a:lnTo>
                  <a:pt x="9144000" y="132588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496376" y="2470834"/>
            <a:ext cx="11295218" cy="2409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753"/>
              </a:lnSpc>
            </a:pPr>
            <a:r>
              <a:rPr lang="en-US" sz="14109">
                <a:solidFill>
                  <a:srgbClr val="FFA600"/>
                </a:solidFill>
                <a:latin typeface="Antonio Bold Bold"/>
              </a:rPr>
              <a:t>GROUP MEMBER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17209" y="5076825"/>
            <a:ext cx="11295214" cy="1880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2"/>
              </a:lnSpc>
            </a:pPr>
            <a:r>
              <a:rPr lang="en-US" sz="3537" spc="477" dirty="0">
                <a:solidFill>
                  <a:srgbClr val="FFFFFF"/>
                </a:solidFill>
                <a:latin typeface="Open Sans Bold"/>
              </a:rPr>
              <a:t>ADEEB UL HASSAN         (02-131212-002)</a:t>
            </a:r>
          </a:p>
          <a:p>
            <a:pPr algn="ctr">
              <a:lnSpc>
                <a:spcPts val="4952"/>
              </a:lnSpc>
            </a:pPr>
            <a:r>
              <a:rPr lang="en-US" sz="3537" spc="477" dirty="0">
                <a:solidFill>
                  <a:srgbClr val="FFFFFF"/>
                </a:solidFill>
                <a:latin typeface="Open Sans Bold"/>
              </a:rPr>
              <a:t>MUTAYYAB IMRAN         (02-131212-063)</a:t>
            </a:r>
          </a:p>
          <a:p>
            <a:pPr algn="ctr">
              <a:lnSpc>
                <a:spcPts val="4952"/>
              </a:lnSpc>
            </a:pPr>
            <a:r>
              <a:rPr lang="en-US" sz="3537" spc="477" dirty="0">
                <a:solidFill>
                  <a:srgbClr val="FFFFFF"/>
                </a:solidFill>
                <a:latin typeface="Open Sans Bold"/>
              </a:rPr>
              <a:t>AHSAN SAJJAD                (02-131212-049)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362162" y="382375"/>
            <a:ext cx="9563677" cy="280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3"/>
              </a:lnSpc>
            </a:pPr>
            <a:r>
              <a:rPr lang="en-US" sz="1702" spc="229">
                <a:solidFill>
                  <a:srgbClr val="FFA600"/>
                </a:solidFill>
                <a:latin typeface="Open Sans"/>
              </a:rPr>
              <a:t>DESIGN AND ANALYSIS OF ALGORITHM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C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432693"/>
            <a:ext cx="9144000" cy="1325880"/>
          </a:xfrm>
          <a:custGeom>
            <a:avLst/>
            <a:gdLst/>
            <a:ahLst/>
            <a:cxnLst/>
            <a:rect l="l" t="t" r="r" b="b"/>
            <a:pathLst>
              <a:path w="9144000" h="1325880">
                <a:moveTo>
                  <a:pt x="0" y="0"/>
                </a:moveTo>
                <a:lnTo>
                  <a:pt x="9144000" y="0"/>
                </a:lnTo>
                <a:lnTo>
                  <a:pt x="9144000" y="1325880"/>
                </a:lnTo>
                <a:lnTo>
                  <a:pt x="0" y="1325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9143985" y="-630424"/>
            <a:ext cx="9144000" cy="1325880"/>
          </a:xfrm>
          <a:custGeom>
            <a:avLst/>
            <a:gdLst/>
            <a:ahLst/>
            <a:cxnLst/>
            <a:rect l="l" t="t" r="r" b="b"/>
            <a:pathLst>
              <a:path w="9144000" h="1325880">
                <a:moveTo>
                  <a:pt x="0" y="0"/>
                </a:moveTo>
                <a:lnTo>
                  <a:pt x="9144000" y="0"/>
                </a:lnTo>
                <a:lnTo>
                  <a:pt x="9144000" y="1325880"/>
                </a:lnTo>
                <a:lnTo>
                  <a:pt x="0" y="1325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9143985" y="9432693"/>
            <a:ext cx="9144000" cy="1325880"/>
          </a:xfrm>
          <a:custGeom>
            <a:avLst/>
            <a:gdLst/>
            <a:ahLst/>
            <a:cxnLst/>
            <a:rect l="l" t="t" r="r" b="b"/>
            <a:pathLst>
              <a:path w="9144000" h="1325880">
                <a:moveTo>
                  <a:pt x="9144000" y="0"/>
                </a:moveTo>
                <a:lnTo>
                  <a:pt x="0" y="0"/>
                </a:lnTo>
                <a:lnTo>
                  <a:pt x="0" y="1325880"/>
                </a:lnTo>
                <a:lnTo>
                  <a:pt x="9144000" y="132588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 flipH="1">
            <a:off x="0" y="-630424"/>
            <a:ext cx="9144000" cy="1325880"/>
          </a:xfrm>
          <a:custGeom>
            <a:avLst/>
            <a:gdLst/>
            <a:ahLst/>
            <a:cxnLst/>
            <a:rect l="l" t="t" r="r" b="b"/>
            <a:pathLst>
              <a:path w="9144000" h="1325880">
                <a:moveTo>
                  <a:pt x="9144000" y="0"/>
                </a:moveTo>
                <a:lnTo>
                  <a:pt x="0" y="0"/>
                </a:lnTo>
                <a:lnTo>
                  <a:pt x="0" y="1325880"/>
                </a:lnTo>
                <a:lnTo>
                  <a:pt x="9144000" y="132588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48300" y="2598046"/>
            <a:ext cx="14014409" cy="7940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Open Sans"/>
              </a:rPr>
              <a:t> -----------Example usage------------</a:t>
            </a:r>
          </a:p>
          <a:p>
            <a:pPr algn="just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Open Sans"/>
              </a:rPr>
              <a:t>grid = [</a:t>
            </a:r>
          </a:p>
          <a:p>
            <a:pPr algn="just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Open Sans"/>
              </a:rPr>
              <a:t>                      ['.', '.', '*', '.', '.'],</a:t>
            </a:r>
          </a:p>
          <a:p>
            <a:pPr algn="just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Open Sans"/>
              </a:rPr>
              <a:t>                      ['.', '*', '.', '*', '.'],</a:t>
            </a:r>
          </a:p>
          <a:p>
            <a:pPr algn="just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Open Sans"/>
              </a:rPr>
              <a:t>                      ['.', '.', '.', '.', '.'],</a:t>
            </a:r>
          </a:p>
          <a:p>
            <a:pPr algn="just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Open Sans"/>
              </a:rPr>
              <a:t>                      ['.', '*', '.', '*', '.'],</a:t>
            </a:r>
          </a:p>
          <a:p>
            <a:pPr algn="just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Open Sans"/>
              </a:rPr>
              <a:t>                      ['.', '.', '.', '.', '.']</a:t>
            </a:r>
          </a:p>
          <a:p>
            <a:pPr algn="just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Open Sans"/>
              </a:rPr>
              <a:t>]</a:t>
            </a:r>
          </a:p>
          <a:p>
            <a:pPr algn="just">
              <a:lnSpc>
                <a:spcPts val="6999"/>
              </a:lnSpc>
            </a:pPr>
            <a:endParaRPr lang="en-US" sz="4999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3715985" y="186107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819150"/>
            <a:ext cx="11969748" cy="1874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342"/>
              </a:lnSpc>
            </a:pPr>
            <a:r>
              <a:rPr lang="en-US" sz="10958">
                <a:solidFill>
                  <a:srgbClr val="FFA600"/>
                </a:solidFill>
                <a:latin typeface="Antonio Bold Bold"/>
              </a:rPr>
              <a:t>PROGRAM CODE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C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432693"/>
            <a:ext cx="9144000" cy="1325880"/>
          </a:xfrm>
          <a:custGeom>
            <a:avLst/>
            <a:gdLst/>
            <a:ahLst/>
            <a:cxnLst/>
            <a:rect l="l" t="t" r="r" b="b"/>
            <a:pathLst>
              <a:path w="9144000" h="1325880">
                <a:moveTo>
                  <a:pt x="0" y="0"/>
                </a:moveTo>
                <a:lnTo>
                  <a:pt x="9144000" y="0"/>
                </a:lnTo>
                <a:lnTo>
                  <a:pt x="9144000" y="1325880"/>
                </a:lnTo>
                <a:lnTo>
                  <a:pt x="0" y="1325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9143985" y="-630424"/>
            <a:ext cx="9144000" cy="1325880"/>
          </a:xfrm>
          <a:custGeom>
            <a:avLst/>
            <a:gdLst/>
            <a:ahLst/>
            <a:cxnLst/>
            <a:rect l="l" t="t" r="r" b="b"/>
            <a:pathLst>
              <a:path w="9144000" h="1325880">
                <a:moveTo>
                  <a:pt x="0" y="0"/>
                </a:moveTo>
                <a:lnTo>
                  <a:pt x="9144000" y="0"/>
                </a:lnTo>
                <a:lnTo>
                  <a:pt x="9144000" y="1325880"/>
                </a:lnTo>
                <a:lnTo>
                  <a:pt x="0" y="1325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9143985" y="9432693"/>
            <a:ext cx="9144000" cy="1325880"/>
          </a:xfrm>
          <a:custGeom>
            <a:avLst/>
            <a:gdLst/>
            <a:ahLst/>
            <a:cxnLst/>
            <a:rect l="l" t="t" r="r" b="b"/>
            <a:pathLst>
              <a:path w="9144000" h="1325880">
                <a:moveTo>
                  <a:pt x="9144000" y="0"/>
                </a:moveTo>
                <a:lnTo>
                  <a:pt x="0" y="0"/>
                </a:lnTo>
                <a:lnTo>
                  <a:pt x="0" y="1325880"/>
                </a:lnTo>
                <a:lnTo>
                  <a:pt x="9144000" y="132588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 flipH="1">
            <a:off x="0" y="-630424"/>
            <a:ext cx="9144000" cy="1325880"/>
          </a:xfrm>
          <a:custGeom>
            <a:avLst/>
            <a:gdLst/>
            <a:ahLst/>
            <a:cxnLst/>
            <a:rect l="l" t="t" r="r" b="b"/>
            <a:pathLst>
              <a:path w="9144000" h="1325880">
                <a:moveTo>
                  <a:pt x="9144000" y="0"/>
                </a:moveTo>
                <a:lnTo>
                  <a:pt x="0" y="0"/>
                </a:lnTo>
                <a:lnTo>
                  <a:pt x="0" y="1325880"/>
                </a:lnTo>
                <a:lnTo>
                  <a:pt x="9144000" y="132588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2153041" y="3323571"/>
            <a:ext cx="5737521" cy="3639859"/>
            <a:chOff x="0" y="0"/>
            <a:chExt cx="7650027" cy="4853145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636814"/>
              <a:ext cx="366417" cy="1273629"/>
              <a:chOff x="0" y="0"/>
              <a:chExt cx="75238" cy="26151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75238" cy="261518"/>
              </a:xfrm>
              <a:custGeom>
                <a:avLst/>
                <a:gdLst/>
                <a:ahLst/>
                <a:cxnLst/>
                <a:rect l="l" t="t" r="r" b="b"/>
                <a:pathLst>
                  <a:path w="75238" h="261518">
                    <a:moveTo>
                      <a:pt x="0" y="0"/>
                    </a:moveTo>
                    <a:lnTo>
                      <a:pt x="75238" y="0"/>
                    </a:lnTo>
                    <a:lnTo>
                      <a:pt x="75238" y="261518"/>
                    </a:lnTo>
                    <a:lnTo>
                      <a:pt x="0" y="261518"/>
                    </a:lnTo>
                    <a:close/>
                  </a:path>
                </a:pathLst>
              </a:custGeom>
              <a:solidFill>
                <a:srgbClr val="FFA600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1120787" y="636814"/>
              <a:ext cx="366417" cy="1273629"/>
              <a:chOff x="0" y="0"/>
              <a:chExt cx="75238" cy="26151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75238" cy="261518"/>
              </a:xfrm>
              <a:custGeom>
                <a:avLst/>
                <a:gdLst/>
                <a:ahLst/>
                <a:cxnLst/>
                <a:rect l="l" t="t" r="r" b="b"/>
                <a:pathLst>
                  <a:path w="75238" h="261518">
                    <a:moveTo>
                      <a:pt x="0" y="0"/>
                    </a:moveTo>
                    <a:lnTo>
                      <a:pt x="75238" y="0"/>
                    </a:lnTo>
                    <a:lnTo>
                      <a:pt x="75238" y="261518"/>
                    </a:lnTo>
                    <a:lnTo>
                      <a:pt x="0" y="261518"/>
                    </a:lnTo>
                    <a:close/>
                  </a:path>
                </a:pathLst>
              </a:custGeom>
              <a:solidFill>
                <a:srgbClr val="FFA600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558890" y="0"/>
              <a:ext cx="366417" cy="1273629"/>
              <a:chOff x="0" y="0"/>
              <a:chExt cx="75238" cy="261518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75238" cy="261518"/>
              </a:xfrm>
              <a:custGeom>
                <a:avLst/>
                <a:gdLst/>
                <a:ahLst/>
                <a:cxnLst/>
                <a:rect l="l" t="t" r="r" b="b"/>
                <a:pathLst>
                  <a:path w="75238" h="261518">
                    <a:moveTo>
                      <a:pt x="0" y="0"/>
                    </a:moveTo>
                    <a:lnTo>
                      <a:pt x="75238" y="0"/>
                    </a:lnTo>
                    <a:lnTo>
                      <a:pt x="75238" y="261518"/>
                    </a:lnTo>
                    <a:lnTo>
                      <a:pt x="0" y="261518"/>
                    </a:lnTo>
                    <a:close/>
                  </a:path>
                </a:pathLst>
              </a:custGeom>
              <a:solidFill>
                <a:srgbClr val="FFA600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1679677" y="0"/>
              <a:ext cx="366417" cy="1273629"/>
              <a:chOff x="0" y="0"/>
              <a:chExt cx="75238" cy="261518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75238" cy="261518"/>
              </a:xfrm>
              <a:custGeom>
                <a:avLst/>
                <a:gdLst/>
                <a:ahLst/>
                <a:cxnLst/>
                <a:rect l="l" t="t" r="r" b="b"/>
                <a:pathLst>
                  <a:path w="75238" h="261518">
                    <a:moveTo>
                      <a:pt x="0" y="0"/>
                    </a:moveTo>
                    <a:lnTo>
                      <a:pt x="75238" y="0"/>
                    </a:lnTo>
                    <a:lnTo>
                      <a:pt x="75238" y="261518"/>
                    </a:lnTo>
                    <a:lnTo>
                      <a:pt x="0" y="261518"/>
                    </a:lnTo>
                    <a:close/>
                  </a:path>
                </a:pathLst>
              </a:custGeom>
              <a:solidFill>
                <a:srgbClr val="FFA600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0" y="2105922"/>
              <a:ext cx="366417" cy="1273629"/>
              <a:chOff x="0" y="0"/>
              <a:chExt cx="75238" cy="261518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75238" cy="261518"/>
              </a:xfrm>
              <a:custGeom>
                <a:avLst/>
                <a:gdLst/>
                <a:ahLst/>
                <a:cxnLst/>
                <a:rect l="l" t="t" r="r" b="b"/>
                <a:pathLst>
                  <a:path w="75238" h="261518">
                    <a:moveTo>
                      <a:pt x="0" y="0"/>
                    </a:moveTo>
                    <a:lnTo>
                      <a:pt x="75238" y="0"/>
                    </a:lnTo>
                    <a:lnTo>
                      <a:pt x="75238" y="261518"/>
                    </a:lnTo>
                    <a:lnTo>
                      <a:pt x="0" y="261518"/>
                    </a:ln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1120787" y="2105922"/>
              <a:ext cx="366417" cy="1273629"/>
              <a:chOff x="0" y="0"/>
              <a:chExt cx="75238" cy="261518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75238" cy="261518"/>
              </a:xfrm>
              <a:custGeom>
                <a:avLst/>
                <a:gdLst/>
                <a:ahLst/>
                <a:cxnLst/>
                <a:rect l="l" t="t" r="r" b="b"/>
                <a:pathLst>
                  <a:path w="75238" h="261518">
                    <a:moveTo>
                      <a:pt x="0" y="0"/>
                    </a:moveTo>
                    <a:lnTo>
                      <a:pt x="75238" y="0"/>
                    </a:lnTo>
                    <a:lnTo>
                      <a:pt x="75238" y="261518"/>
                    </a:lnTo>
                    <a:lnTo>
                      <a:pt x="0" y="261518"/>
                    </a:ln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558890" y="1469108"/>
              <a:ext cx="366417" cy="1273629"/>
              <a:chOff x="0" y="0"/>
              <a:chExt cx="75238" cy="261518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75238" cy="261518"/>
              </a:xfrm>
              <a:custGeom>
                <a:avLst/>
                <a:gdLst/>
                <a:ahLst/>
                <a:cxnLst/>
                <a:rect l="l" t="t" r="r" b="b"/>
                <a:pathLst>
                  <a:path w="75238" h="261518">
                    <a:moveTo>
                      <a:pt x="0" y="0"/>
                    </a:moveTo>
                    <a:lnTo>
                      <a:pt x="75238" y="0"/>
                    </a:lnTo>
                    <a:lnTo>
                      <a:pt x="75238" y="261518"/>
                    </a:lnTo>
                    <a:lnTo>
                      <a:pt x="0" y="261518"/>
                    </a:ln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1679677" y="1469108"/>
              <a:ext cx="366417" cy="1273629"/>
              <a:chOff x="0" y="0"/>
              <a:chExt cx="75238" cy="261518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75238" cy="261518"/>
              </a:xfrm>
              <a:custGeom>
                <a:avLst/>
                <a:gdLst/>
                <a:ahLst/>
                <a:cxnLst/>
                <a:rect l="l" t="t" r="r" b="b"/>
                <a:pathLst>
                  <a:path w="75238" h="261518">
                    <a:moveTo>
                      <a:pt x="0" y="0"/>
                    </a:moveTo>
                    <a:lnTo>
                      <a:pt x="75238" y="0"/>
                    </a:lnTo>
                    <a:lnTo>
                      <a:pt x="75238" y="261518"/>
                    </a:lnTo>
                    <a:lnTo>
                      <a:pt x="0" y="261518"/>
                    </a:ln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0" y="3579516"/>
              <a:ext cx="366417" cy="1273629"/>
              <a:chOff x="0" y="0"/>
              <a:chExt cx="75238" cy="261518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75238" cy="261518"/>
              </a:xfrm>
              <a:custGeom>
                <a:avLst/>
                <a:gdLst/>
                <a:ahLst/>
                <a:cxnLst/>
                <a:rect l="l" t="t" r="r" b="b"/>
                <a:pathLst>
                  <a:path w="75238" h="261518">
                    <a:moveTo>
                      <a:pt x="0" y="0"/>
                    </a:moveTo>
                    <a:lnTo>
                      <a:pt x="75238" y="0"/>
                    </a:lnTo>
                    <a:lnTo>
                      <a:pt x="75238" y="261518"/>
                    </a:lnTo>
                    <a:lnTo>
                      <a:pt x="0" y="261518"/>
                    </a:lnTo>
                    <a:close/>
                  </a:path>
                </a:pathLst>
              </a:custGeom>
              <a:solidFill>
                <a:srgbClr val="FFA600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1120787" y="3579516"/>
              <a:ext cx="366417" cy="1273629"/>
              <a:chOff x="0" y="0"/>
              <a:chExt cx="75238" cy="261518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75238" cy="261518"/>
              </a:xfrm>
              <a:custGeom>
                <a:avLst/>
                <a:gdLst/>
                <a:ahLst/>
                <a:cxnLst/>
                <a:rect l="l" t="t" r="r" b="b"/>
                <a:pathLst>
                  <a:path w="75238" h="261518">
                    <a:moveTo>
                      <a:pt x="0" y="0"/>
                    </a:moveTo>
                    <a:lnTo>
                      <a:pt x="75238" y="0"/>
                    </a:lnTo>
                    <a:lnTo>
                      <a:pt x="75238" y="261518"/>
                    </a:lnTo>
                    <a:lnTo>
                      <a:pt x="0" y="261518"/>
                    </a:lnTo>
                    <a:close/>
                  </a:path>
                </a:pathLst>
              </a:custGeom>
              <a:solidFill>
                <a:srgbClr val="FFA600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558890" y="2942702"/>
              <a:ext cx="366417" cy="1273629"/>
              <a:chOff x="0" y="0"/>
              <a:chExt cx="75238" cy="261518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75238" cy="261518"/>
              </a:xfrm>
              <a:custGeom>
                <a:avLst/>
                <a:gdLst/>
                <a:ahLst/>
                <a:cxnLst/>
                <a:rect l="l" t="t" r="r" b="b"/>
                <a:pathLst>
                  <a:path w="75238" h="261518">
                    <a:moveTo>
                      <a:pt x="0" y="0"/>
                    </a:moveTo>
                    <a:lnTo>
                      <a:pt x="75238" y="0"/>
                    </a:lnTo>
                    <a:lnTo>
                      <a:pt x="75238" y="261518"/>
                    </a:lnTo>
                    <a:lnTo>
                      <a:pt x="0" y="261518"/>
                    </a:lnTo>
                    <a:close/>
                  </a:path>
                </a:pathLst>
              </a:custGeom>
              <a:solidFill>
                <a:srgbClr val="FFA600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1679677" y="2942702"/>
              <a:ext cx="366417" cy="1273629"/>
              <a:chOff x="0" y="0"/>
              <a:chExt cx="75238" cy="261518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75238" cy="261518"/>
              </a:xfrm>
              <a:custGeom>
                <a:avLst/>
                <a:gdLst/>
                <a:ahLst/>
                <a:cxnLst/>
                <a:rect l="l" t="t" r="r" b="b"/>
                <a:pathLst>
                  <a:path w="75238" h="261518">
                    <a:moveTo>
                      <a:pt x="0" y="0"/>
                    </a:moveTo>
                    <a:lnTo>
                      <a:pt x="75238" y="0"/>
                    </a:lnTo>
                    <a:lnTo>
                      <a:pt x="75238" y="261518"/>
                    </a:lnTo>
                    <a:lnTo>
                      <a:pt x="0" y="261518"/>
                    </a:lnTo>
                    <a:close/>
                  </a:path>
                </a:pathLst>
              </a:custGeom>
              <a:solidFill>
                <a:srgbClr val="FFA600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2241573" y="636814"/>
              <a:ext cx="366417" cy="1273629"/>
              <a:chOff x="0" y="0"/>
              <a:chExt cx="75238" cy="261518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75238" cy="261518"/>
              </a:xfrm>
              <a:custGeom>
                <a:avLst/>
                <a:gdLst/>
                <a:ahLst/>
                <a:cxnLst/>
                <a:rect l="l" t="t" r="r" b="b"/>
                <a:pathLst>
                  <a:path w="75238" h="261518">
                    <a:moveTo>
                      <a:pt x="0" y="0"/>
                    </a:moveTo>
                    <a:lnTo>
                      <a:pt x="75238" y="0"/>
                    </a:lnTo>
                    <a:lnTo>
                      <a:pt x="75238" y="261518"/>
                    </a:lnTo>
                    <a:lnTo>
                      <a:pt x="0" y="261518"/>
                    </a:lnTo>
                    <a:close/>
                  </a:path>
                </a:pathLst>
              </a:custGeom>
              <a:solidFill>
                <a:srgbClr val="FFA600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2800463" y="0"/>
              <a:ext cx="366417" cy="1273629"/>
              <a:chOff x="0" y="0"/>
              <a:chExt cx="75238" cy="261518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75238" cy="261518"/>
              </a:xfrm>
              <a:custGeom>
                <a:avLst/>
                <a:gdLst/>
                <a:ahLst/>
                <a:cxnLst/>
                <a:rect l="l" t="t" r="r" b="b"/>
                <a:pathLst>
                  <a:path w="75238" h="261518">
                    <a:moveTo>
                      <a:pt x="0" y="0"/>
                    </a:moveTo>
                    <a:lnTo>
                      <a:pt x="75238" y="0"/>
                    </a:lnTo>
                    <a:lnTo>
                      <a:pt x="75238" y="261518"/>
                    </a:lnTo>
                    <a:lnTo>
                      <a:pt x="0" y="261518"/>
                    </a:lnTo>
                    <a:close/>
                  </a:path>
                </a:pathLst>
              </a:custGeom>
              <a:solidFill>
                <a:srgbClr val="FFA600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>
              <a:off x="2241573" y="2105922"/>
              <a:ext cx="366417" cy="1273629"/>
              <a:chOff x="0" y="0"/>
              <a:chExt cx="75238" cy="261518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75238" cy="261518"/>
              </a:xfrm>
              <a:custGeom>
                <a:avLst/>
                <a:gdLst/>
                <a:ahLst/>
                <a:cxnLst/>
                <a:rect l="l" t="t" r="r" b="b"/>
                <a:pathLst>
                  <a:path w="75238" h="261518">
                    <a:moveTo>
                      <a:pt x="0" y="0"/>
                    </a:moveTo>
                    <a:lnTo>
                      <a:pt x="75238" y="0"/>
                    </a:lnTo>
                    <a:lnTo>
                      <a:pt x="75238" y="261518"/>
                    </a:lnTo>
                    <a:lnTo>
                      <a:pt x="0" y="261518"/>
                    </a:ln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2800463" y="1469108"/>
              <a:ext cx="366417" cy="1273629"/>
              <a:chOff x="0" y="0"/>
              <a:chExt cx="75238" cy="261518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75238" cy="261518"/>
              </a:xfrm>
              <a:custGeom>
                <a:avLst/>
                <a:gdLst/>
                <a:ahLst/>
                <a:cxnLst/>
                <a:rect l="l" t="t" r="r" b="b"/>
                <a:pathLst>
                  <a:path w="75238" h="261518">
                    <a:moveTo>
                      <a:pt x="0" y="0"/>
                    </a:moveTo>
                    <a:lnTo>
                      <a:pt x="75238" y="0"/>
                    </a:lnTo>
                    <a:lnTo>
                      <a:pt x="75238" y="261518"/>
                    </a:lnTo>
                    <a:lnTo>
                      <a:pt x="0" y="261518"/>
                    </a:ln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2241573" y="3579516"/>
              <a:ext cx="366417" cy="1273629"/>
              <a:chOff x="0" y="0"/>
              <a:chExt cx="75238" cy="261518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75238" cy="261518"/>
              </a:xfrm>
              <a:custGeom>
                <a:avLst/>
                <a:gdLst/>
                <a:ahLst/>
                <a:cxnLst/>
                <a:rect l="l" t="t" r="r" b="b"/>
                <a:pathLst>
                  <a:path w="75238" h="261518">
                    <a:moveTo>
                      <a:pt x="0" y="0"/>
                    </a:moveTo>
                    <a:lnTo>
                      <a:pt x="75238" y="0"/>
                    </a:lnTo>
                    <a:lnTo>
                      <a:pt x="75238" y="261518"/>
                    </a:lnTo>
                    <a:lnTo>
                      <a:pt x="0" y="261518"/>
                    </a:lnTo>
                    <a:close/>
                  </a:path>
                </a:pathLst>
              </a:custGeom>
              <a:solidFill>
                <a:srgbClr val="FFA600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>
              <a:off x="2800463" y="2942702"/>
              <a:ext cx="366417" cy="1273629"/>
              <a:chOff x="0" y="0"/>
              <a:chExt cx="75238" cy="261518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75238" cy="261518"/>
              </a:xfrm>
              <a:custGeom>
                <a:avLst/>
                <a:gdLst/>
                <a:ahLst/>
                <a:cxnLst/>
                <a:rect l="l" t="t" r="r" b="b"/>
                <a:pathLst>
                  <a:path w="75238" h="261518">
                    <a:moveTo>
                      <a:pt x="0" y="0"/>
                    </a:moveTo>
                    <a:lnTo>
                      <a:pt x="75238" y="0"/>
                    </a:lnTo>
                    <a:lnTo>
                      <a:pt x="75238" y="261518"/>
                    </a:lnTo>
                    <a:lnTo>
                      <a:pt x="0" y="261518"/>
                    </a:lnTo>
                    <a:close/>
                  </a:path>
                </a:pathLst>
              </a:custGeom>
              <a:solidFill>
                <a:srgbClr val="FFA600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>
              <a:off x="3362360" y="636814"/>
              <a:ext cx="366417" cy="1273629"/>
              <a:chOff x="0" y="0"/>
              <a:chExt cx="75238" cy="261518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75238" cy="261518"/>
              </a:xfrm>
              <a:custGeom>
                <a:avLst/>
                <a:gdLst/>
                <a:ahLst/>
                <a:cxnLst/>
                <a:rect l="l" t="t" r="r" b="b"/>
                <a:pathLst>
                  <a:path w="75238" h="261518">
                    <a:moveTo>
                      <a:pt x="0" y="0"/>
                    </a:moveTo>
                    <a:lnTo>
                      <a:pt x="75238" y="0"/>
                    </a:lnTo>
                    <a:lnTo>
                      <a:pt x="75238" y="261518"/>
                    </a:lnTo>
                    <a:lnTo>
                      <a:pt x="0" y="261518"/>
                    </a:lnTo>
                    <a:close/>
                  </a:path>
                </a:pathLst>
              </a:custGeom>
              <a:solidFill>
                <a:srgbClr val="FFA600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>
              <a:off x="3921250" y="0"/>
              <a:ext cx="366417" cy="1273629"/>
              <a:chOff x="0" y="0"/>
              <a:chExt cx="75238" cy="261518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75238" cy="261518"/>
              </a:xfrm>
              <a:custGeom>
                <a:avLst/>
                <a:gdLst/>
                <a:ahLst/>
                <a:cxnLst/>
                <a:rect l="l" t="t" r="r" b="b"/>
                <a:pathLst>
                  <a:path w="75238" h="261518">
                    <a:moveTo>
                      <a:pt x="0" y="0"/>
                    </a:moveTo>
                    <a:lnTo>
                      <a:pt x="75238" y="0"/>
                    </a:lnTo>
                    <a:lnTo>
                      <a:pt x="75238" y="261518"/>
                    </a:lnTo>
                    <a:lnTo>
                      <a:pt x="0" y="261518"/>
                    </a:lnTo>
                    <a:close/>
                  </a:path>
                </a:pathLst>
              </a:custGeom>
              <a:solidFill>
                <a:srgbClr val="FFA600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>
              <a:off x="3362360" y="2105922"/>
              <a:ext cx="366417" cy="1273629"/>
              <a:chOff x="0" y="0"/>
              <a:chExt cx="75238" cy="261518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75238" cy="261518"/>
              </a:xfrm>
              <a:custGeom>
                <a:avLst/>
                <a:gdLst/>
                <a:ahLst/>
                <a:cxnLst/>
                <a:rect l="l" t="t" r="r" b="b"/>
                <a:pathLst>
                  <a:path w="75238" h="261518">
                    <a:moveTo>
                      <a:pt x="0" y="0"/>
                    </a:moveTo>
                    <a:lnTo>
                      <a:pt x="75238" y="0"/>
                    </a:lnTo>
                    <a:lnTo>
                      <a:pt x="75238" y="261518"/>
                    </a:lnTo>
                    <a:lnTo>
                      <a:pt x="0" y="261518"/>
                    </a:ln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id="69" name="TextBox 6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70" name="Group 70"/>
            <p:cNvGrpSpPr/>
            <p:nvPr/>
          </p:nvGrpSpPr>
          <p:grpSpPr>
            <a:xfrm>
              <a:off x="3921250" y="1469108"/>
              <a:ext cx="366417" cy="1273629"/>
              <a:chOff x="0" y="0"/>
              <a:chExt cx="75238" cy="261518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75238" cy="261518"/>
              </a:xfrm>
              <a:custGeom>
                <a:avLst/>
                <a:gdLst/>
                <a:ahLst/>
                <a:cxnLst/>
                <a:rect l="l" t="t" r="r" b="b"/>
                <a:pathLst>
                  <a:path w="75238" h="261518">
                    <a:moveTo>
                      <a:pt x="0" y="0"/>
                    </a:moveTo>
                    <a:lnTo>
                      <a:pt x="75238" y="0"/>
                    </a:lnTo>
                    <a:lnTo>
                      <a:pt x="75238" y="261518"/>
                    </a:lnTo>
                    <a:lnTo>
                      <a:pt x="0" y="261518"/>
                    </a:ln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id="72" name="TextBox 7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73" name="Group 73"/>
            <p:cNvGrpSpPr/>
            <p:nvPr/>
          </p:nvGrpSpPr>
          <p:grpSpPr>
            <a:xfrm>
              <a:off x="3362360" y="3579516"/>
              <a:ext cx="366417" cy="1273629"/>
              <a:chOff x="0" y="0"/>
              <a:chExt cx="75238" cy="261518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75238" cy="261518"/>
              </a:xfrm>
              <a:custGeom>
                <a:avLst/>
                <a:gdLst/>
                <a:ahLst/>
                <a:cxnLst/>
                <a:rect l="l" t="t" r="r" b="b"/>
                <a:pathLst>
                  <a:path w="75238" h="261518">
                    <a:moveTo>
                      <a:pt x="0" y="0"/>
                    </a:moveTo>
                    <a:lnTo>
                      <a:pt x="75238" y="0"/>
                    </a:lnTo>
                    <a:lnTo>
                      <a:pt x="75238" y="261518"/>
                    </a:lnTo>
                    <a:lnTo>
                      <a:pt x="0" y="261518"/>
                    </a:lnTo>
                    <a:close/>
                  </a:path>
                </a:pathLst>
              </a:custGeom>
              <a:solidFill>
                <a:srgbClr val="FFA600"/>
              </a:solidFill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76" name="Group 76"/>
            <p:cNvGrpSpPr/>
            <p:nvPr/>
          </p:nvGrpSpPr>
          <p:grpSpPr>
            <a:xfrm>
              <a:off x="3921250" y="2942702"/>
              <a:ext cx="366417" cy="1273629"/>
              <a:chOff x="0" y="0"/>
              <a:chExt cx="75238" cy="261518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75238" cy="261518"/>
              </a:xfrm>
              <a:custGeom>
                <a:avLst/>
                <a:gdLst/>
                <a:ahLst/>
                <a:cxnLst/>
                <a:rect l="l" t="t" r="r" b="b"/>
                <a:pathLst>
                  <a:path w="75238" h="261518">
                    <a:moveTo>
                      <a:pt x="0" y="0"/>
                    </a:moveTo>
                    <a:lnTo>
                      <a:pt x="75238" y="0"/>
                    </a:lnTo>
                    <a:lnTo>
                      <a:pt x="75238" y="261518"/>
                    </a:lnTo>
                    <a:lnTo>
                      <a:pt x="0" y="261518"/>
                    </a:lnTo>
                    <a:close/>
                  </a:path>
                </a:pathLst>
              </a:custGeom>
              <a:solidFill>
                <a:srgbClr val="FFA600"/>
              </a:solidFill>
            </p:spPr>
          </p:sp>
          <p:sp>
            <p:nvSpPr>
              <p:cNvPr id="78" name="TextBox 7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79" name="Group 79"/>
            <p:cNvGrpSpPr/>
            <p:nvPr/>
          </p:nvGrpSpPr>
          <p:grpSpPr>
            <a:xfrm>
              <a:off x="4483146" y="636814"/>
              <a:ext cx="366417" cy="1273629"/>
              <a:chOff x="0" y="0"/>
              <a:chExt cx="75238" cy="261518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75238" cy="261518"/>
              </a:xfrm>
              <a:custGeom>
                <a:avLst/>
                <a:gdLst/>
                <a:ahLst/>
                <a:cxnLst/>
                <a:rect l="l" t="t" r="r" b="b"/>
                <a:pathLst>
                  <a:path w="75238" h="261518">
                    <a:moveTo>
                      <a:pt x="0" y="0"/>
                    </a:moveTo>
                    <a:lnTo>
                      <a:pt x="75238" y="0"/>
                    </a:lnTo>
                    <a:lnTo>
                      <a:pt x="75238" y="261518"/>
                    </a:lnTo>
                    <a:lnTo>
                      <a:pt x="0" y="261518"/>
                    </a:lnTo>
                    <a:close/>
                  </a:path>
                </a:pathLst>
              </a:custGeom>
              <a:solidFill>
                <a:srgbClr val="FFA600"/>
              </a:solidFill>
            </p:spPr>
          </p:sp>
          <p:sp>
            <p:nvSpPr>
              <p:cNvPr id="81" name="TextBox 8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82" name="Group 82"/>
            <p:cNvGrpSpPr/>
            <p:nvPr/>
          </p:nvGrpSpPr>
          <p:grpSpPr>
            <a:xfrm>
              <a:off x="5042037" y="0"/>
              <a:ext cx="366417" cy="1273629"/>
              <a:chOff x="0" y="0"/>
              <a:chExt cx="75238" cy="261518"/>
            </a:xfrm>
          </p:grpSpPr>
          <p:sp>
            <p:nvSpPr>
              <p:cNvPr id="83" name="Freeform 83"/>
              <p:cNvSpPr/>
              <p:nvPr/>
            </p:nvSpPr>
            <p:spPr>
              <a:xfrm>
                <a:off x="0" y="0"/>
                <a:ext cx="75238" cy="261518"/>
              </a:xfrm>
              <a:custGeom>
                <a:avLst/>
                <a:gdLst/>
                <a:ahLst/>
                <a:cxnLst/>
                <a:rect l="l" t="t" r="r" b="b"/>
                <a:pathLst>
                  <a:path w="75238" h="261518">
                    <a:moveTo>
                      <a:pt x="0" y="0"/>
                    </a:moveTo>
                    <a:lnTo>
                      <a:pt x="75238" y="0"/>
                    </a:lnTo>
                    <a:lnTo>
                      <a:pt x="75238" y="261518"/>
                    </a:lnTo>
                    <a:lnTo>
                      <a:pt x="0" y="261518"/>
                    </a:lnTo>
                    <a:close/>
                  </a:path>
                </a:pathLst>
              </a:custGeom>
              <a:solidFill>
                <a:srgbClr val="FFA600"/>
              </a:solidFill>
            </p:spPr>
          </p:sp>
          <p:sp>
            <p:nvSpPr>
              <p:cNvPr id="84" name="TextBox 8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85" name="Group 85"/>
            <p:cNvGrpSpPr/>
            <p:nvPr/>
          </p:nvGrpSpPr>
          <p:grpSpPr>
            <a:xfrm>
              <a:off x="4483146" y="2105922"/>
              <a:ext cx="366417" cy="1273629"/>
              <a:chOff x="0" y="0"/>
              <a:chExt cx="75238" cy="261518"/>
            </a:xfrm>
          </p:grpSpPr>
          <p:sp>
            <p:nvSpPr>
              <p:cNvPr id="86" name="Freeform 86"/>
              <p:cNvSpPr/>
              <p:nvPr/>
            </p:nvSpPr>
            <p:spPr>
              <a:xfrm>
                <a:off x="0" y="0"/>
                <a:ext cx="75238" cy="261518"/>
              </a:xfrm>
              <a:custGeom>
                <a:avLst/>
                <a:gdLst/>
                <a:ahLst/>
                <a:cxnLst/>
                <a:rect l="l" t="t" r="r" b="b"/>
                <a:pathLst>
                  <a:path w="75238" h="261518">
                    <a:moveTo>
                      <a:pt x="0" y="0"/>
                    </a:moveTo>
                    <a:lnTo>
                      <a:pt x="75238" y="0"/>
                    </a:lnTo>
                    <a:lnTo>
                      <a:pt x="75238" y="261518"/>
                    </a:lnTo>
                    <a:lnTo>
                      <a:pt x="0" y="261518"/>
                    </a:ln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id="87" name="TextBox 8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88" name="Group 88"/>
            <p:cNvGrpSpPr/>
            <p:nvPr/>
          </p:nvGrpSpPr>
          <p:grpSpPr>
            <a:xfrm>
              <a:off x="5042037" y="1469108"/>
              <a:ext cx="366417" cy="1273629"/>
              <a:chOff x="0" y="0"/>
              <a:chExt cx="75238" cy="261518"/>
            </a:xfrm>
          </p:grpSpPr>
          <p:sp>
            <p:nvSpPr>
              <p:cNvPr id="89" name="Freeform 89"/>
              <p:cNvSpPr/>
              <p:nvPr/>
            </p:nvSpPr>
            <p:spPr>
              <a:xfrm>
                <a:off x="0" y="0"/>
                <a:ext cx="75238" cy="261518"/>
              </a:xfrm>
              <a:custGeom>
                <a:avLst/>
                <a:gdLst/>
                <a:ahLst/>
                <a:cxnLst/>
                <a:rect l="l" t="t" r="r" b="b"/>
                <a:pathLst>
                  <a:path w="75238" h="261518">
                    <a:moveTo>
                      <a:pt x="0" y="0"/>
                    </a:moveTo>
                    <a:lnTo>
                      <a:pt x="75238" y="0"/>
                    </a:lnTo>
                    <a:lnTo>
                      <a:pt x="75238" y="261518"/>
                    </a:lnTo>
                    <a:lnTo>
                      <a:pt x="0" y="261518"/>
                    </a:ln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id="90" name="TextBox 9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91" name="Group 91"/>
            <p:cNvGrpSpPr/>
            <p:nvPr/>
          </p:nvGrpSpPr>
          <p:grpSpPr>
            <a:xfrm>
              <a:off x="4483146" y="3579516"/>
              <a:ext cx="366417" cy="1273629"/>
              <a:chOff x="0" y="0"/>
              <a:chExt cx="75238" cy="261518"/>
            </a:xfrm>
          </p:grpSpPr>
          <p:sp>
            <p:nvSpPr>
              <p:cNvPr id="92" name="Freeform 92"/>
              <p:cNvSpPr/>
              <p:nvPr/>
            </p:nvSpPr>
            <p:spPr>
              <a:xfrm>
                <a:off x="0" y="0"/>
                <a:ext cx="75238" cy="261518"/>
              </a:xfrm>
              <a:custGeom>
                <a:avLst/>
                <a:gdLst/>
                <a:ahLst/>
                <a:cxnLst/>
                <a:rect l="l" t="t" r="r" b="b"/>
                <a:pathLst>
                  <a:path w="75238" h="261518">
                    <a:moveTo>
                      <a:pt x="0" y="0"/>
                    </a:moveTo>
                    <a:lnTo>
                      <a:pt x="75238" y="0"/>
                    </a:lnTo>
                    <a:lnTo>
                      <a:pt x="75238" y="261518"/>
                    </a:lnTo>
                    <a:lnTo>
                      <a:pt x="0" y="261518"/>
                    </a:lnTo>
                    <a:close/>
                  </a:path>
                </a:pathLst>
              </a:custGeom>
              <a:solidFill>
                <a:srgbClr val="FFA600"/>
              </a:solidFill>
            </p:spPr>
          </p:sp>
          <p:sp>
            <p:nvSpPr>
              <p:cNvPr id="93" name="TextBox 9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94" name="Group 94"/>
            <p:cNvGrpSpPr/>
            <p:nvPr/>
          </p:nvGrpSpPr>
          <p:grpSpPr>
            <a:xfrm>
              <a:off x="5042037" y="2942702"/>
              <a:ext cx="366417" cy="1273629"/>
              <a:chOff x="0" y="0"/>
              <a:chExt cx="75238" cy="261518"/>
            </a:xfrm>
          </p:grpSpPr>
          <p:sp>
            <p:nvSpPr>
              <p:cNvPr id="95" name="Freeform 95"/>
              <p:cNvSpPr/>
              <p:nvPr/>
            </p:nvSpPr>
            <p:spPr>
              <a:xfrm>
                <a:off x="0" y="0"/>
                <a:ext cx="75238" cy="261518"/>
              </a:xfrm>
              <a:custGeom>
                <a:avLst/>
                <a:gdLst/>
                <a:ahLst/>
                <a:cxnLst/>
                <a:rect l="l" t="t" r="r" b="b"/>
                <a:pathLst>
                  <a:path w="75238" h="261518">
                    <a:moveTo>
                      <a:pt x="0" y="0"/>
                    </a:moveTo>
                    <a:lnTo>
                      <a:pt x="75238" y="0"/>
                    </a:lnTo>
                    <a:lnTo>
                      <a:pt x="75238" y="261518"/>
                    </a:lnTo>
                    <a:lnTo>
                      <a:pt x="0" y="261518"/>
                    </a:lnTo>
                    <a:close/>
                  </a:path>
                </a:pathLst>
              </a:custGeom>
              <a:solidFill>
                <a:srgbClr val="FFA600"/>
              </a:solidFill>
            </p:spPr>
          </p:sp>
          <p:sp>
            <p:nvSpPr>
              <p:cNvPr id="96" name="TextBox 9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97" name="Group 97"/>
            <p:cNvGrpSpPr/>
            <p:nvPr/>
          </p:nvGrpSpPr>
          <p:grpSpPr>
            <a:xfrm>
              <a:off x="5603933" y="636814"/>
              <a:ext cx="366417" cy="1273629"/>
              <a:chOff x="0" y="0"/>
              <a:chExt cx="75238" cy="261518"/>
            </a:xfrm>
          </p:grpSpPr>
          <p:sp>
            <p:nvSpPr>
              <p:cNvPr id="98" name="Freeform 98"/>
              <p:cNvSpPr/>
              <p:nvPr/>
            </p:nvSpPr>
            <p:spPr>
              <a:xfrm>
                <a:off x="0" y="0"/>
                <a:ext cx="75238" cy="261518"/>
              </a:xfrm>
              <a:custGeom>
                <a:avLst/>
                <a:gdLst/>
                <a:ahLst/>
                <a:cxnLst/>
                <a:rect l="l" t="t" r="r" b="b"/>
                <a:pathLst>
                  <a:path w="75238" h="261518">
                    <a:moveTo>
                      <a:pt x="0" y="0"/>
                    </a:moveTo>
                    <a:lnTo>
                      <a:pt x="75238" y="0"/>
                    </a:lnTo>
                    <a:lnTo>
                      <a:pt x="75238" y="261518"/>
                    </a:lnTo>
                    <a:lnTo>
                      <a:pt x="0" y="261518"/>
                    </a:lnTo>
                    <a:close/>
                  </a:path>
                </a:pathLst>
              </a:custGeom>
              <a:solidFill>
                <a:srgbClr val="FFA600"/>
              </a:solidFill>
            </p:spPr>
          </p:sp>
          <p:sp>
            <p:nvSpPr>
              <p:cNvPr id="99" name="TextBox 9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100" name="Group 100"/>
            <p:cNvGrpSpPr/>
            <p:nvPr/>
          </p:nvGrpSpPr>
          <p:grpSpPr>
            <a:xfrm>
              <a:off x="6162823" y="0"/>
              <a:ext cx="366417" cy="1273629"/>
              <a:chOff x="0" y="0"/>
              <a:chExt cx="75238" cy="261518"/>
            </a:xfrm>
          </p:grpSpPr>
          <p:sp>
            <p:nvSpPr>
              <p:cNvPr id="101" name="Freeform 101"/>
              <p:cNvSpPr/>
              <p:nvPr/>
            </p:nvSpPr>
            <p:spPr>
              <a:xfrm>
                <a:off x="0" y="0"/>
                <a:ext cx="75238" cy="261518"/>
              </a:xfrm>
              <a:custGeom>
                <a:avLst/>
                <a:gdLst/>
                <a:ahLst/>
                <a:cxnLst/>
                <a:rect l="l" t="t" r="r" b="b"/>
                <a:pathLst>
                  <a:path w="75238" h="261518">
                    <a:moveTo>
                      <a:pt x="0" y="0"/>
                    </a:moveTo>
                    <a:lnTo>
                      <a:pt x="75238" y="0"/>
                    </a:lnTo>
                    <a:lnTo>
                      <a:pt x="75238" y="261518"/>
                    </a:lnTo>
                    <a:lnTo>
                      <a:pt x="0" y="261518"/>
                    </a:lnTo>
                    <a:close/>
                  </a:path>
                </a:pathLst>
              </a:custGeom>
              <a:solidFill>
                <a:srgbClr val="FFA600"/>
              </a:solidFill>
            </p:spPr>
          </p:sp>
          <p:sp>
            <p:nvSpPr>
              <p:cNvPr id="102" name="TextBox 10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103" name="Group 103"/>
            <p:cNvGrpSpPr/>
            <p:nvPr/>
          </p:nvGrpSpPr>
          <p:grpSpPr>
            <a:xfrm>
              <a:off x="5603933" y="2105922"/>
              <a:ext cx="366417" cy="1273629"/>
              <a:chOff x="0" y="0"/>
              <a:chExt cx="75238" cy="261518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75238" cy="261518"/>
              </a:xfrm>
              <a:custGeom>
                <a:avLst/>
                <a:gdLst/>
                <a:ahLst/>
                <a:cxnLst/>
                <a:rect l="l" t="t" r="r" b="b"/>
                <a:pathLst>
                  <a:path w="75238" h="261518">
                    <a:moveTo>
                      <a:pt x="0" y="0"/>
                    </a:moveTo>
                    <a:lnTo>
                      <a:pt x="75238" y="0"/>
                    </a:lnTo>
                    <a:lnTo>
                      <a:pt x="75238" y="261518"/>
                    </a:lnTo>
                    <a:lnTo>
                      <a:pt x="0" y="261518"/>
                    </a:ln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id="105" name="TextBox 10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106" name="Group 106"/>
            <p:cNvGrpSpPr/>
            <p:nvPr/>
          </p:nvGrpSpPr>
          <p:grpSpPr>
            <a:xfrm>
              <a:off x="6162823" y="1469108"/>
              <a:ext cx="366417" cy="1273629"/>
              <a:chOff x="0" y="0"/>
              <a:chExt cx="75238" cy="261518"/>
            </a:xfrm>
          </p:grpSpPr>
          <p:sp>
            <p:nvSpPr>
              <p:cNvPr id="107" name="Freeform 107"/>
              <p:cNvSpPr/>
              <p:nvPr/>
            </p:nvSpPr>
            <p:spPr>
              <a:xfrm>
                <a:off x="0" y="0"/>
                <a:ext cx="75238" cy="261518"/>
              </a:xfrm>
              <a:custGeom>
                <a:avLst/>
                <a:gdLst/>
                <a:ahLst/>
                <a:cxnLst/>
                <a:rect l="l" t="t" r="r" b="b"/>
                <a:pathLst>
                  <a:path w="75238" h="261518">
                    <a:moveTo>
                      <a:pt x="0" y="0"/>
                    </a:moveTo>
                    <a:lnTo>
                      <a:pt x="75238" y="0"/>
                    </a:lnTo>
                    <a:lnTo>
                      <a:pt x="75238" y="261518"/>
                    </a:lnTo>
                    <a:lnTo>
                      <a:pt x="0" y="261518"/>
                    </a:ln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id="108" name="TextBox 10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109" name="Group 109"/>
            <p:cNvGrpSpPr/>
            <p:nvPr/>
          </p:nvGrpSpPr>
          <p:grpSpPr>
            <a:xfrm>
              <a:off x="5603933" y="3579516"/>
              <a:ext cx="366417" cy="1273629"/>
              <a:chOff x="0" y="0"/>
              <a:chExt cx="75238" cy="261518"/>
            </a:xfrm>
          </p:grpSpPr>
          <p:sp>
            <p:nvSpPr>
              <p:cNvPr id="110" name="Freeform 110"/>
              <p:cNvSpPr/>
              <p:nvPr/>
            </p:nvSpPr>
            <p:spPr>
              <a:xfrm>
                <a:off x="0" y="0"/>
                <a:ext cx="75238" cy="261518"/>
              </a:xfrm>
              <a:custGeom>
                <a:avLst/>
                <a:gdLst/>
                <a:ahLst/>
                <a:cxnLst/>
                <a:rect l="l" t="t" r="r" b="b"/>
                <a:pathLst>
                  <a:path w="75238" h="261518">
                    <a:moveTo>
                      <a:pt x="0" y="0"/>
                    </a:moveTo>
                    <a:lnTo>
                      <a:pt x="75238" y="0"/>
                    </a:lnTo>
                    <a:lnTo>
                      <a:pt x="75238" y="261518"/>
                    </a:lnTo>
                    <a:lnTo>
                      <a:pt x="0" y="261518"/>
                    </a:lnTo>
                    <a:close/>
                  </a:path>
                </a:pathLst>
              </a:custGeom>
              <a:solidFill>
                <a:srgbClr val="FFA600"/>
              </a:solidFill>
            </p:spPr>
          </p:sp>
          <p:sp>
            <p:nvSpPr>
              <p:cNvPr id="111" name="TextBox 11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112" name="Group 112"/>
            <p:cNvGrpSpPr/>
            <p:nvPr/>
          </p:nvGrpSpPr>
          <p:grpSpPr>
            <a:xfrm>
              <a:off x="6162823" y="2942702"/>
              <a:ext cx="366417" cy="1273629"/>
              <a:chOff x="0" y="0"/>
              <a:chExt cx="75238" cy="261518"/>
            </a:xfrm>
          </p:grpSpPr>
          <p:sp>
            <p:nvSpPr>
              <p:cNvPr id="113" name="Freeform 113"/>
              <p:cNvSpPr/>
              <p:nvPr/>
            </p:nvSpPr>
            <p:spPr>
              <a:xfrm>
                <a:off x="0" y="0"/>
                <a:ext cx="75238" cy="261518"/>
              </a:xfrm>
              <a:custGeom>
                <a:avLst/>
                <a:gdLst/>
                <a:ahLst/>
                <a:cxnLst/>
                <a:rect l="l" t="t" r="r" b="b"/>
                <a:pathLst>
                  <a:path w="75238" h="261518">
                    <a:moveTo>
                      <a:pt x="0" y="0"/>
                    </a:moveTo>
                    <a:lnTo>
                      <a:pt x="75238" y="0"/>
                    </a:lnTo>
                    <a:lnTo>
                      <a:pt x="75238" y="261518"/>
                    </a:lnTo>
                    <a:lnTo>
                      <a:pt x="0" y="261518"/>
                    </a:lnTo>
                    <a:close/>
                  </a:path>
                </a:pathLst>
              </a:custGeom>
              <a:solidFill>
                <a:srgbClr val="FFA600"/>
              </a:solidFill>
            </p:spPr>
          </p:sp>
          <p:sp>
            <p:nvSpPr>
              <p:cNvPr id="114" name="TextBox 1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115" name="Group 115"/>
            <p:cNvGrpSpPr/>
            <p:nvPr/>
          </p:nvGrpSpPr>
          <p:grpSpPr>
            <a:xfrm>
              <a:off x="6724720" y="636814"/>
              <a:ext cx="366417" cy="1273629"/>
              <a:chOff x="0" y="0"/>
              <a:chExt cx="75238" cy="261518"/>
            </a:xfrm>
          </p:grpSpPr>
          <p:sp>
            <p:nvSpPr>
              <p:cNvPr id="116" name="Freeform 116"/>
              <p:cNvSpPr/>
              <p:nvPr/>
            </p:nvSpPr>
            <p:spPr>
              <a:xfrm>
                <a:off x="0" y="0"/>
                <a:ext cx="75238" cy="261518"/>
              </a:xfrm>
              <a:custGeom>
                <a:avLst/>
                <a:gdLst/>
                <a:ahLst/>
                <a:cxnLst/>
                <a:rect l="l" t="t" r="r" b="b"/>
                <a:pathLst>
                  <a:path w="75238" h="261518">
                    <a:moveTo>
                      <a:pt x="0" y="0"/>
                    </a:moveTo>
                    <a:lnTo>
                      <a:pt x="75238" y="0"/>
                    </a:lnTo>
                    <a:lnTo>
                      <a:pt x="75238" y="261518"/>
                    </a:lnTo>
                    <a:lnTo>
                      <a:pt x="0" y="261518"/>
                    </a:lnTo>
                    <a:close/>
                  </a:path>
                </a:pathLst>
              </a:custGeom>
              <a:solidFill>
                <a:srgbClr val="FFA600"/>
              </a:solidFill>
            </p:spPr>
          </p:sp>
          <p:sp>
            <p:nvSpPr>
              <p:cNvPr id="117" name="TextBox 1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118" name="Group 118"/>
            <p:cNvGrpSpPr/>
            <p:nvPr/>
          </p:nvGrpSpPr>
          <p:grpSpPr>
            <a:xfrm>
              <a:off x="7283610" y="0"/>
              <a:ext cx="366417" cy="1273629"/>
              <a:chOff x="0" y="0"/>
              <a:chExt cx="75238" cy="261518"/>
            </a:xfrm>
          </p:grpSpPr>
          <p:sp>
            <p:nvSpPr>
              <p:cNvPr id="119" name="Freeform 119"/>
              <p:cNvSpPr/>
              <p:nvPr/>
            </p:nvSpPr>
            <p:spPr>
              <a:xfrm>
                <a:off x="0" y="0"/>
                <a:ext cx="75238" cy="261518"/>
              </a:xfrm>
              <a:custGeom>
                <a:avLst/>
                <a:gdLst/>
                <a:ahLst/>
                <a:cxnLst/>
                <a:rect l="l" t="t" r="r" b="b"/>
                <a:pathLst>
                  <a:path w="75238" h="261518">
                    <a:moveTo>
                      <a:pt x="0" y="0"/>
                    </a:moveTo>
                    <a:lnTo>
                      <a:pt x="75238" y="0"/>
                    </a:lnTo>
                    <a:lnTo>
                      <a:pt x="75238" y="261518"/>
                    </a:lnTo>
                    <a:lnTo>
                      <a:pt x="0" y="261518"/>
                    </a:lnTo>
                    <a:close/>
                  </a:path>
                </a:pathLst>
              </a:custGeom>
              <a:solidFill>
                <a:srgbClr val="FFA600"/>
              </a:solidFill>
            </p:spPr>
          </p:sp>
          <p:sp>
            <p:nvSpPr>
              <p:cNvPr id="120" name="TextBox 1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121" name="Group 121"/>
            <p:cNvGrpSpPr/>
            <p:nvPr/>
          </p:nvGrpSpPr>
          <p:grpSpPr>
            <a:xfrm>
              <a:off x="6724720" y="2105922"/>
              <a:ext cx="366417" cy="1273629"/>
              <a:chOff x="0" y="0"/>
              <a:chExt cx="75238" cy="261518"/>
            </a:xfrm>
          </p:grpSpPr>
          <p:sp>
            <p:nvSpPr>
              <p:cNvPr id="122" name="Freeform 122"/>
              <p:cNvSpPr/>
              <p:nvPr/>
            </p:nvSpPr>
            <p:spPr>
              <a:xfrm>
                <a:off x="0" y="0"/>
                <a:ext cx="75238" cy="261518"/>
              </a:xfrm>
              <a:custGeom>
                <a:avLst/>
                <a:gdLst/>
                <a:ahLst/>
                <a:cxnLst/>
                <a:rect l="l" t="t" r="r" b="b"/>
                <a:pathLst>
                  <a:path w="75238" h="261518">
                    <a:moveTo>
                      <a:pt x="0" y="0"/>
                    </a:moveTo>
                    <a:lnTo>
                      <a:pt x="75238" y="0"/>
                    </a:lnTo>
                    <a:lnTo>
                      <a:pt x="75238" y="261518"/>
                    </a:lnTo>
                    <a:lnTo>
                      <a:pt x="0" y="261518"/>
                    </a:ln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id="123" name="TextBox 12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124" name="Group 124"/>
            <p:cNvGrpSpPr/>
            <p:nvPr/>
          </p:nvGrpSpPr>
          <p:grpSpPr>
            <a:xfrm>
              <a:off x="7283610" y="1469108"/>
              <a:ext cx="366417" cy="1273629"/>
              <a:chOff x="0" y="0"/>
              <a:chExt cx="75238" cy="261518"/>
            </a:xfrm>
          </p:grpSpPr>
          <p:sp>
            <p:nvSpPr>
              <p:cNvPr id="125" name="Freeform 125"/>
              <p:cNvSpPr/>
              <p:nvPr/>
            </p:nvSpPr>
            <p:spPr>
              <a:xfrm>
                <a:off x="0" y="0"/>
                <a:ext cx="75238" cy="261518"/>
              </a:xfrm>
              <a:custGeom>
                <a:avLst/>
                <a:gdLst/>
                <a:ahLst/>
                <a:cxnLst/>
                <a:rect l="l" t="t" r="r" b="b"/>
                <a:pathLst>
                  <a:path w="75238" h="261518">
                    <a:moveTo>
                      <a:pt x="0" y="0"/>
                    </a:moveTo>
                    <a:lnTo>
                      <a:pt x="75238" y="0"/>
                    </a:lnTo>
                    <a:lnTo>
                      <a:pt x="75238" y="261518"/>
                    </a:lnTo>
                    <a:lnTo>
                      <a:pt x="0" y="261518"/>
                    </a:ln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id="126" name="TextBox 1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127" name="Group 127"/>
            <p:cNvGrpSpPr/>
            <p:nvPr/>
          </p:nvGrpSpPr>
          <p:grpSpPr>
            <a:xfrm>
              <a:off x="6724720" y="3579516"/>
              <a:ext cx="366417" cy="1273629"/>
              <a:chOff x="0" y="0"/>
              <a:chExt cx="75238" cy="261518"/>
            </a:xfrm>
          </p:grpSpPr>
          <p:sp>
            <p:nvSpPr>
              <p:cNvPr id="128" name="Freeform 128"/>
              <p:cNvSpPr/>
              <p:nvPr/>
            </p:nvSpPr>
            <p:spPr>
              <a:xfrm>
                <a:off x="0" y="0"/>
                <a:ext cx="75238" cy="261518"/>
              </a:xfrm>
              <a:custGeom>
                <a:avLst/>
                <a:gdLst/>
                <a:ahLst/>
                <a:cxnLst/>
                <a:rect l="l" t="t" r="r" b="b"/>
                <a:pathLst>
                  <a:path w="75238" h="261518">
                    <a:moveTo>
                      <a:pt x="0" y="0"/>
                    </a:moveTo>
                    <a:lnTo>
                      <a:pt x="75238" y="0"/>
                    </a:lnTo>
                    <a:lnTo>
                      <a:pt x="75238" y="261518"/>
                    </a:lnTo>
                    <a:lnTo>
                      <a:pt x="0" y="261518"/>
                    </a:lnTo>
                    <a:close/>
                  </a:path>
                </a:pathLst>
              </a:custGeom>
              <a:solidFill>
                <a:srgbClr val="FFA600"/>
              </a:solidFill>
            </p:spPr>
          </p:sp>
          <p:sp>
            <p:nvSpPr>
              <p:cNvPr id="129" name="TextBox 1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130" name="Group 130"/>
            <p:cNvGrpSpPr/>
            <p:nvPr/>
          </p:nvGrpSpPr>
          <p:grpSpPr>
            <a:xfrm>
              <a:off x="7283610" y="2942702"/>
              <a:ext cx="366417" cy="1273629"/>
              <a:chOff x="0" y="0"/>
              <a:chExt cx="75238" cy="261518"/>
            </a:xfrm>
          </p:grpSpPr>
          <p:sp>
            <p:nvSpPr>
              <p:cNvPr id="131" name="Freeform 131"/>
              <p:cNvSpPr/>
              <p:nvPr/>
            </p:nvSpPr>
            <p:spPr>
              <a:xfrm>
                <a:off x="0" y="0"/>
                <a:ext cx="75238" cy="261518"/>
              </a:xfrm>
              <a:custGeom>
                <a:avLst/>
                <a:gdLst/>
                <a:ahLst/>
                <a:cxnLst/>
                <a:rect l="l" t="t" r="r" b="b"/>
                <a:pathLst>
                  <a:path w="75238" h="261518">
                    <a:moveTo>
                      <a:pt x="0" y="0"/>
                    </a:moveTo>
                    <a:lnTo>
                      <a:pt x="75238" y="0"/>
                    </a:lnTo>
                    <a:lnTo>
                      <a:pt x="75238" y="261518"/>
                    </a:lnTo>
                    <a:lnTo>
                      <a:pt x="0" y="261518"/>
                    </a:lnTo>
                    <a:close/>
                  </a:path>
                </a:pathLst>
              </a:custGeom>
              <a:solidFill>
                <a:srgbClr val="FFA600"/>
              </a:solidFill>
            </p:spPr>
          </p:sp>
          <p:sp>
            <p:nvSpPr>
              <p:cNvPr id="132" name="TextBox 1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</p:grpSp>
      <p:sp>
        <p:nvSpPr>
          <p:cNvPr id="133" name="TextBox 133"/>
          <p:cNvSpPr txBox="1"/>
          <p:nvPr/>
        </p:nvSpPr>
        <p:spPr>
          <a:xfrm>
            <a:off x="1028700" y="819150"/>
            <a:ext cx="11969748" cy="1874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342"/>
              </a:lnSpc>
            </a:pPr>
            <a:r>
              <a:rPr lang="en-US" sz="10958">
                <a:solidFill>
                  <a:srgbClr val="FFA600"/>
                </a:solidFill>
                <a:latin typeface="Antonio Bold Bold"/>
              </a:rPr>
              <a:t>PROGRAM CODE</a:t>
            </a:r>
          </a:p>
        </p:txBody>
      </p:sp>
      <p:sp>
        <p:nvSpPr>
          <p:cNvPr id="134" name="TextBox 134"/>
          <p:cNvSpPr txBox="1"/>
          <p:nvPr/>
        </p:nvSpPr>
        <p:spPr>
          <a:xfrm>
            <a:off x="1348300" y="2598046"/>
            <a:ext cx="14014409" cy="7054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Open Sans"/>
              </a:rPr>
              <a:t>if is_reachable(grid):</a:t>
            </a:r>
          </a:p>
          <a:p>
            <a:pPr algn="just">
              <a:lnSpc>
                <a:spcPts val="6999"/>
              </a:lnSpc>
            </a:pPr>
            <a:endParaRPr lang="en-US" sz="4999">
              <a:solidFill>
                <a:srgbClr val="FFFFFF"/>
              </a:solidFill>
              <a:latin typeface="Open Sans"/>
            </a:endParaRPr>
          </a:p>
          <a:p>
            <a:pPr algn="just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Open Sans"/>
              </a:rPr>
              <a:t>print("Wesam can reach Omar.")</a:t>
            </a:r>
          </a:p>
          <a:p>
            <a:pPr algn="just">
              <a:lnSpc>
                <a:spcPts val="6999"/>
              </a:lnSpc>
            </a:pPr>
            <a:endParaRPr lang="en-US" sz="4999">
              <a:solidFill>
                <a:srgbClr val="FFFFFF"/>
              </a:solidFill>
              <a:latin typeface="Open Sans"/>
            </a:endParaRPr>
          </a:p>
          <a:p>
            <a:pPr algn="just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Open Sans"/>
              </a:rPr>
              <a:t>else:</a:t>
            </a:r>
          </a:p>
          <a:p>
            <a:pPr algn="just">
              <a:lnSpc>
                <a:spcPts val="6999"/>
              </a:lnSpc>
            </a:pPr>
            <a:endParaRPr lang="en-US" sz="4999">
              <a:solidFill>
                <a:srgbClr val="FFFFFF"/>
              </a:solidFill>
              <a:latin typeface="Open Sans"/>
            </a:endParaRPr>
          </a:p>
          <a:p>
            <a:pPr algn="just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Open Sans"/>
              </a:rPr>
              <a:t>print("Wesam cannot reach Omar.")</a:t>
            </a:r>
          </a:p>
          <a:p>
            <a:pPr algn="just">
              <a:lnSpc>
                <a:spcPts val="6999"/>
              </a:lnSpc>
            </a:pPr>
            <a:endParaRPr lang="en-US" sz="4999">
              <a:solidFill>
                <a:srgbClr val="FFFFFF"/>
              </a:solidFill>
              <a:latin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C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961120"/>
            <a:ext cx="9144000" cy="1325880"/>
          </a:xfrm>
          <a:custGeom>
            <a:avLst/>
            <a:gdLst/>
            <a:ahLst/>
            <a:cxnLst/>
            <a:rect l="l" t="t" r="r" b="b"/>
            <a:pathLst>
              <a:path w="9144000" h="1325880">
                <a:moveTo>
                  <a:pt x="0" y="0"/>
                </a:moveTo>
                <a:lnTo>
                  <a:pt x="9144000" y="0"/>
                </a:lnTo>
                <a:lnTo>
                  <a:pt x="9144000" y="1325880"/>
                </a:lnTo>
                <a:lnTo>
                  <a:pt x="0" y="1325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9143985" y="8961120"/>
            <a:ext cx="9144000" cy="1325880"/>
          </a:xfrm>
          <a:custGeom>
            <a:avLst/>
            <a:gdLst/>
            <a:ahLst/>
            <a:cxnLst/>
            <a:rect l="l" t="t" r="r" b="b"/>
            <a:pathLst>
              <a:path w="9144000" h="1325880">
                <a:moveTo>
                  <a:pt x="9144000" y="0"/>
                </a:moveTo>
                <a:lnTo>
                  <a:pt x="0" y="0"/>
                </a:lnTo>
                <a:lnTo>
                  <a:pt x="0" y="1325880"/>
                </a:lnTo>
                <a:lnTo>
                  <a:pt x="9144000" y="132588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0" y="0"/>
            <a:ext cx="9144000" cy="1325880"/>
          </a:xfrm>
          <a:custGeom>
            <a:avLst/>
            <a:gdLst/>
            <a:ahLst/>
            <a:cxnLst/>
            <a:rect l="l" t="t" r="r" b="b"/>
            <a:pathLst>
              <a:path w="9144000" h="1325880">
                <a:moveTo>
                  <a:pt x="0" y="1325880"/>
                </a:moveTo>
                <a:lnTo>
                  <a:pt x="9144000" y="1325880"/>
                </a:lnTo>
                <a:lnTo>
                  <a:pt x="9144000" y="0"/>
                </a:lnTo>
                <a:lnTo>
                  <a:pt x="0" y="0"/>
                </a:lnTo>
                <a:lnTo>
                  <a:pt x="0" y="132588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9143985" y="0"/>
            <a:ext cx="9144000" cy="1325880"/>
          </a:xfrm>
          <a:custGeom>
            <a:avLst/>
            <a:gdLst/>
            <a:ahLst/>
            <a:cxnLst/>
            <a:rect l="l" t="t" r="r" b="b"/>
            <a:pathLst>
              <a:path w="9144000" h="1325880">
                <a:moveTo>
                  <a:pt x="9144000" y="1325880"/>
                </a:moveTo>
                <a:lnTo>
                  <a:pt x="0" y="1325880"/>
                </a:lnTo>
                <a:lnTo>
                  <a:pt x="0" y="0"/>
                </a:lnTo>
                <a:lnTo>
                  <a:pt x="9144000" y="0"/>
                </a:lnTo>
                <a:lnTo>
                  <a:pt x="9144000" y="132588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411850" y="1028700"/>
            <a:ext cx="9513988" cy="8229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362162" y="382375"/>
            <a:ext cx="9563677" cy="280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3"/>
              </a:lnSpc>
            </a:pPr>
            <a:r>
              <a:rPr lang="en-US" sz="1702" spc="229">
                <a:solidFill>
                  <a:srgbClr val="FFA600"/>
                </a:solidFill>
                <a:latin typeface="Open Sans"/>
              </a:rPr>
              <a:t>DESIGN AND ANALYSIS OF ALGORITHM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C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607720"/>
            <a:ext cx="9772305" cy="697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06"/>
              </a:lnSpc>
            </a:pPr>
            <a:r>
              <a:rPr lang="en-US" sz="4004">
                <a:solidFill>
                  <a:srgbClr val="FFFFFF"/>
                </a:solidFill>
                <a:latin typeface="Open Sans"/>
              </a:rPr>
              <a:t>•You are given a grid of size n*n that has the following specifications:</a:t>
            </a:r>
          </a:p>
          <a:p>
            <a:pPr algn="just">
              <a:lnSpc>
                <a:spcPts val="5606"/>
              </a:lnSpc>
            </a:pPr>
            <a:r>
              <a:rPr lang="en-US" sz="4004">
                <a:solidFill>
                  <a:srgbClr val="FFFFFF"/>
                </a:solidFill>
                <a:latin typeface="Open Sans"/>
              </a:rPr>
              <a:t>• Each cell in the grid is either empty '.' or occupied '*'.</a:t>
            </a:r>
          </a:p>
          <a:p>
            <a:pPr algn="just">
              <a:lnSpc>
                <a:spcPts val="5606"/>
              </a:lnSpc>
            </a:pPr>
            <a:r>
              <a:rPr lang="en-US" sz="4004">
                <a:solidFill>
                  <a:srgbClr val="FFFFFF"/>
                </a:solidFill>
                <a:latin typeface="Open Sans"/>
              </a:rPr>
              <a:t>• You can't move to an occupied cell.</a:t>
            </a:r>
          </a:p>
          <a:p>
            <a:pPr algn="just">
              <a:lnSpc>
                <a:spcPts val="5606"/>
              </a:lnSpc>
            </a:pPr>
            <a:r>
              <a:rPr lang="en-US" sz="4004">
                <a:solidFill>
                  <a:srgbClr val="FFFFFF"/>
                </a:solidFill>
                <a:latin typeface="Open Sans"/>
              </a:rPr>
              <a:t>• Wesam starts at cell (1,1) and wants to reach Omar who is in cell (3,3).</a:t>
            </a:r>
          </a:p>
          <a:p>
            <a:pPr algn="just">
              <a:lnSpc>
                <a:spcPts val="5606"/>
              </a:lnSpc>
            </a:pPr>
            <a:r>
              <a:rPr lang="en-US" sz="4004">
                <a:solidFill>
                  <a:srgbClr val="FFFFFF"/>
                </a:solidFill>
                <a:latin typeface="Open Sans"/>
              </a:rPr>
              <a:t>• Wesam can move vertically, horizontally, and diagonally.</a:t>
            </a:r>
          </a:p>
          <a:p>
            <a:pPr algn="just">
              <a:lnSpc>
                <a:spcPts val="5606"/>
              </a:lnSpc>
            </a:pPr>
            <a:endParaRPr lang="en-US" sz="4004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9432693"/>
            <a:ext cx="9144000" cy="1325880"/>
          </a:xfrm>
          <a:custGeom>
            <a:avLst/>
            <a:gdLst/>
            <a:ahLst/>
            <a:cxnLst/>
            <a:rect l="l" t="t" r="r" b="b"/>
            <a:pathLst>
              <a:path w="9144000" h="1325880">
                <a:moveTo>
                  <a:pt x="0" y="0"/>
                </a:moveTo>
                <a:lnTo>
                  <a:pt x="9144000" y="0"/>
                </a:lnTo>
                <a:lnTo>
                  <a:pt x="9144000" y="1325880"/>
                </a:lnTo>
                <a:lnTo>
                  <a:pt x="0" y="1325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9143985" y="-630424"/>
            <a:ext cx="9144000" cy="1325880"/>
          </a:xfrm>
          <a:custGeom>
            <a:avLst/>
            <a:gdLst/>
            <a:ahLst/>
            <a:cxnLst/>
            <a:rect l="l" t="t" r="r" b="b"/>
            <a:pathLst>
              <a:path w="9144000" h="1325880">
                <a:moveTo>
                  <a:pt x="0" y="0"/>
                </a:moveTo>
                <a:lnTo>
                  <a:pt x="9144000" y="0"/>
                </a:lnTo>
                <a:lnTo>
                  <a:pt x="9144000" y="1325880"/>
                </a:lnTo>
                <a:lnTo>
                  <a:pt x="0" y="1325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9143985" y="9432693"/>
            <a:ext cx="9144000" cy="1325880"/>
          </a:xfrm>
          <a:custGeom>
            <a:avLst/>
            <a:gdLst/>
            <a:ahLst/>
            <a:cxnLst/>
            <a:rect l="l" t="t" r="r" b="b"/>
            <a:pathLst>
              <a:path w="9144000" h="1325880">
                <a:moveTo>
                  <a:pt x="9144000" y="0"/>
                </a:moveTo>
                <a:lnTo>
                  <a:pt x="0" y="0"/>
                </a:lnTo>
                <a:lnTo>
                  <a:pt x="0" y="1325880"/>
                </a:lnTo>
                <a:lnTo>
                  <a:pt x="9144000" y="132588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 flipH="1">
            <a:off x="0" y="-630424"/>
            <a:ext cx="9144000" cy="1325880"/>
          </a:xfrm>
          <a:custGeom>
            <a:avLst/>
            <a:gdLst/>
            <a:ahLst/>
            <a:cxnLst/>
            <a:rect l="l" t="t" r="r" b="b"/>
            <a:pathLst>
              <a:path w="9144000" h="1325880">
                <a:moveTo>
                  <a:pt x="9144000" y="0"/>
                </a:moveTo>
                <a:lnTo>
                  <a:pt x="0" y="0"/>
                </a:lnTo>
                <a:lnTo>
                  <a:pt x="0" y="1325880"/>
                </a:lnTo>
                <a:lnTo>
                  <a:pt x="9144000" y="132588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624377" y="3026820"/>
            <a:ext cx="7434705" cy="4953372"/>
          </a:xfrm>
          <a:custGeom>
            <a:avLst/>
            <a:gdLst/>
            <a:ahLst/>
            <a:cxnLst/>
            <a:rect l="l" t="t" r="r" b="b"/>
            <a:pathLst>
              <a:path w="7434705" h="4953372">
                <a:moveTo>
                  <a:pt x="0" y="0"/>
                </a:moveTo>
                <a:lnTo>
                  <a:pt x="7434705" y="0"/>
                </a:lnTo>
                <a:lnTo>
                  <a:pt x="7434705" y="4953372"/>
                </a:lnTo>
                <a:lnTo>
                  <a:pt x="0" y="49533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819150"/>
            <a:ext cx="11969748" cy="1874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342"/>
              </a:lnSpc>
            </a:pPr>
            <a:r>
              <a:rPr lang="en-US" sz="10958">
                <a:solidFill>
                  <a:srgbClr val="FFA600"/>
                </a:solidFill>
                <a:latin typeface="Antonio Bold Bold"/>
              </a:rPr>
              <a:t>PROBLEM EXPLANATION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C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432693"/>
            <a:ext cx="9144000" cy="1325880"/>
          </a:xfrm>
          <a:custGeom>
            <a:avLst/>
            <a:gdLst/>
            <a:ahLst/>
            <a:cxnLst/>
            <a:rect l="l" t="t" r="r" b="b"/>
            <a:pathLst>
              <a:path w="9144000" h="1325880">
                <a:moveTo>
                  <a:pt x="0" y="0"/>
                </a:moveTo>
                <a:lnTo>
                  <a:pt x="9144000" y="0"/>
                </a:lnTo>
                <a:lnTo>
                  <a:pt x="9144000" y="1325880"/>
                </a:lnTo>
                <a:lnTo>
                  <a:pt x="0" y="1325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9143985" y="-630424"/>
            <a:ext cx="9144000" cy="1325880"/>
          </a:xfrm>
          <a:custGeom>
            <a:avLst/>
            <a:gdLst/>
            <a:ahLst/>
            <a:cxnLst/>
            <a:rect l="l" t="t" r="r" b="b"/>
            <a:pathLst>
              <a:path w="9144000" h="1325880">
                <a:moveTo>
                  <a:pt x="0" y="0"/>
                </a:moveTo>
                <a:lnTo>
                  <a:pt x="9144000" y="0"/>
                </a:lnTo>
                <a:lnTo>
                  <a:pt x="9144000" y="1325880"/>
                </a:lnTo>
                <a:lnTo>
                  <a:pt x="0" y="1325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9143985" y="9432693"/>
            <a:ext cx="9144000" cy="1325880"/>
          </a:xfrm>
          <a:custGeom>
            <a:avLst/>
            <a:gdLst/>
            <a:ahLst/>
            <a:cxnLst/>
            <a:rect l="l" t="t" r="r" b="b"/>
            <a:pathLst>
              <a:path w="9144000" h="1325880">
                <a:moveTo>
                  <a:pt x="9144000" y="0"/>
                </a:moveTo>
                <a:lnTo>
                  <a:pt x="0" y="0"/>
                </a:lnTo>
                <a:lnTo>
                  <a:pt x="0" y="1325880"/>
                </a:lnTo>
                <a:lnTo>
                  <a:pt x="9144000" y="132588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 flipH="1">
            <a:off x="0" y="-630424"/>
            <a:ext cx="9144000" cy="1325880"/>
          </a:xfrm>
          <a:custGeom>
            <a:avLst/>
            <a:gdLst/>
            <a:ahLst/>
            <a:cxnLst/>
            <a:rect l="l" t="t" r="r" b="b"/>
            <a:pathLst>
              <a:path w="9144000" h="1325880">
                <a:moveTo>
                  <a:pt x="9144000" y="0"/>
                </a:moveTo>
                <a:lnTo>
                  <a:pt x="0" y="0"/>
                </a:lnTo>
                <a:lnTo>
                  <a:pt x="0" y="1325880"/>
                </a:lnTo>
                <a:lnTo>
                  <a:pt x="9144000" y="132588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442458" y="2693445"/>
            <a:ext cx="7845528" cy="5227083"/>
          </a:xfrm>
          <a:custGeom>
            <a:avLst/>
            <a:gdLst/>
            <a:ahLst/>
            <a:cxnLst/>
            <a:rect l="l" t="t" r="r" b="b"/>
            <a:pathLst>
              <a:path w="7845528" h="5227083">
                <a:moveTo>
                  <a:pt x="0" y="0"/>
                </a:moveTo>
                <a:lnTo>
                  <a:pt x="7845527" y="0"/>
                </a:lnTo>
                <a:lnTo>
                  <a:pt x="7845527" y="5227083"/>
                </a:lnTo>
                <a:lnTo>
                  <a:pt x="0" y="52270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893470"/>
            <a:ext cx="6983200" cy="561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pen Sans"/>
              </a:rPr>
              <a:t>•To solve this problem, we can use a graph traversal algorithm, such as Breadth-First Search (BFS), to explore the grid and find a path from Wesam's starting position to Omar's position.</a:t>
            </a:r>
          </a:p>
          <a:p>
            <a:pPr algn="just">
              <a:lnSpc>
                <a:spcPts val="5599"/>
              </a:lnSpc>
            </a:pPr>
            <a:endParaRPr lang="en-US" sz="3999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819150"/>
            <a:ext cx="11969748" cy="1874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342"/>
              </a:lnSpc>
            </a:pPr>
            <a:r>
              <a:rPr lang="en-US" sz="10958">
                <a:solidFill>
                  <a:srgbClr val="FFA600"/>
                </a:solidFill>
                <a:latin typeface="Antonio Bold Bold"/>
              </a:rPr>
              <a:t>DESIGN APPROACH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C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432693"/>
            <a:ext cx="9144000" cy="1325880"/>
          </a:xfrm>
          <a:custGeom>
            <a:avLst/>
            <a:gdLst/>
            <a:ahLst/>
            <a:cxnLst/>
            <a:rect l="l" t="t" r="r" b="b"/>
            <a:pathLst>
              <a:path w="9144000" h="1325880">
                <a:moveTo>
                  <a:pt x="0" y="0"/>
                </a:moveTo>
                <a:lnTo>
                  <a:pt x="9144000" y="0"/>
                </a:lnTo>
                <a:lnTo>
                  <a:pt x="9144000" y="1325880"/>
                </a:lnTo>
                <a:lnTo>
                  <a:pt x="0" y="1325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9143985" y="-630424"/>
            <a:ext cx="9144000" cy="1325880"/>
          </a:xfrm>
          <a:custGeom>
            <a:avLst/>
            <a:gdLst/>
            <a:ahLst/>
            <a:cxnLst/>
            <a:rect l="l" t="t" r="r" b="b"/>
            <a:pathLst>
              <a:path w="9144000" h="1325880">
                <a:moveTo>
                  <a:pt x="0" y="0"/>
                </a:moveTo>
                <a:lnTo>
                  <a:pt x="9144000" y="0"/>
                </a:lnTo>
                <a:lnTo>
                  <a:pt x="9144000" y="1325880"/>
                </a:lnTo>
                <a:lnTo>
                  <a:pt x="0" y="1325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9143985" y="9432693"/>
            <a:ext cx="9144000" cy="1325880"/>
          </a:xfrm>
          <a:custGeom>
            <a:avLst/>
            <a:gdLst/>
            <a:ahLst/>
            <a:cxnLst/>
            <a:rect l="l" t="t" r="r" b="b"/>
            <a:pathLst>
              <a:path w="9144000" h="1325880">
                <a:moveTo>
                  <a:pt x="9144000" y="0"/>
                </a:moveTo>
                <a:lnTo>
                  <a:pt x="0" y="0"/>
                </a:lnTo>
                <a:lnTo>
                  <a:pt x="0" y="1325880"/>
                </a:lnTo>
                <a:lnTo>
                  <a:pt x="9144000" y="132588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 flipH="1">
            <a:off x="0" y="-630424"/>
            <a:ext cx="9144000" cy="1325880"/>
          </a:xfrm>
          <a:custGeom>
            <a:avLst/>
            <a:gdLst/>
            <a:ahLst/>
            <a:cxnLst/>
            <a:rect l="l" t="t" r="r" b="b"/>
            <a:pathLst>
              <a:path w="9144000" h="1325880">
                <a:moveTo>
                  <a:pt x="9144000" y="0"/>
                </a:moveTo>
                <a:lnTo>
                  <a:pt x="0" y="0"/>
                </a:lnTo>
                <a:lnTo>
                  <a:pt x="0" y="1325880"/>
                </a:lnTo>
                <a:lnTo>
                  <a:pt x="9144000" y="132588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189066" y="757894"/>
            <a:ext cx="3919387" cy="3355975"/>
          </a:xfrm>
          <a:custGeom>
            <a:avLst/>
            <a:gdLst/>
            <a:ahLst/>
            <a:cxnLst/>
            <a:rect l="l" t="t" r="r" b="b"/>
            <a:pathLst>
              <a:path w="3919387" h="3355975">
                <a:moveTo>
                  <a:pt x="0" y="0"/>
                </a:moveTo>
                <a:lnTo>
                  <a:pt x="3919387" y="0"/>
                </a:lnTo>
                <a:lnTo>
                  <a:pt x="3919387" y="3355975"/>
                </a:lnTo>
                <a:lnTo>
                  <a:pt x="0" y="33559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739094"/>
            <a:ext cx="10198831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pen Sans"/>
              </a:rPr>
              <a:t>•Here is the algorithm design using BFS:</a:t>
            </a:r>
          </a:p>
          <a:p>
            <a:pPr algn="just">
              <a:lnSpc>
                <a:spcPts val="5599"/>
              </a:lnSpc>
            </a:pPr>
            <a:endParaRPr lang="en-US" sz="3999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819150"/>
            <a:ext cx="11969748" cy="1874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342"/>
              </a:lnSpc>
            </a:pPr>
            <a:r>
              <a:rPr lang="en-US" sz="10958">
                <a:solidFill>
                  <a:srgbClr val="FFA600"/>
                </a:solidFill>
                <a:latin typeface="Antonio Bold Bold"/>
              </a:rPr>
              <a:t>ALGORITHM DESIGN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73957" y="3828127"/>
            <a:ext cx="14248560" cy="514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pen Sans Bold Bold"/>
              </a:rPr>
              <a:t>1. INITIALIZE A QUEUE AND ENQUEUE WESAM'S STARTING POSITION (1,1).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699156"/>
            <a:ext cx="14884443" cy="1581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Bold Bold"/>
              </a:rPr>
              <a:t>2. CREATE A VISITED ARRAY TO KEEP TRACK OF VISITED CELLS AND MARK THE STARTING POSITION AS VISITED.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FFFFFF"/>
              </a:solidFill>
              <a:latin typeface="Open Sans Bol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73957" y="6127890"/>
            <a:ext cx="7124280" cy="1047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Bold Bold"/>
              </a:rPr>
              <a:t>3. WHILE THE QUEUE IS NOT EMPTY: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FFFFFF"/>
              </a:solidFill>
              <a:latin typeface="Open Sans Bol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03817" y="7042274"/>
            <a:ext cx="7124280" cy="1047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Bold Bold"/>
              </a:rPr>
              <a:t>•- DEQUEUE A CELL FROM THE QUEUE.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FFFFFF"/>
              </a:solidFill>
              <a:latin typeface="Open Sans Bol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550207" y="7994435"/>
            <a:ext cx="15339890" cy="1581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Bold Bold"/>
              </a:rPr>
              <a:t>•- IF THE DEQUEUED CELL IS OMAR'S POSITION (3,3), RETURN TRUE (WESAM CAN REACH OMAR).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FFFFFF"/>
              </a:solidFill>
              <a:latin typeface="Open Sans Bold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C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432693"/>
            <a:ext cx="9144000" cy="1325880"/>
          </a:xfrm>
          <a:custGeom>
            <a:avLst/>
            <a:gdLst/>
            <a:ahLst/>
            <a:cxnLst/>
            <a:rect l="l" t="t" r="r" b="b"/>
            <a:pathLst>
              <a:path w="9144000" h="1325880">
                <a:moveTo>
                  <a:pt x="0" y="0"/>
                </a:moveTo>
                <a:lnTo>
                  <a:pt x="9144000" y="0"/>
                </a:lnTo>
                <a:lnTo>
                  <a:pt x="9144000" y="1325880"/>
                </a:lnTo>
                <a:lnTo>
                  <a:pt x="0" y="1325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9143985" y="-630424"/>
            <a:ext cx="9144000" cy="1325880"/>
          </a:xfrm>
          <a:custGeom>
            <a:avLst/>
            <a:gdLst/>
            <a:ahLst/>
            <a:cxnLst/>
            <a:rect l="l" t="t" r="r" b="b"/>
            <a:pathLst>
              <a:path w="9144000" h="1325880">
                <a:moveTo>
                  <a:pt x="0" y="0"/>
                </a:moveTo>
                <a:lnTo>
                  <a:pt x="9144000" y="0"/>
                </a:lnTo>
                <a:lnTo>
                  <a:pt x="9144000" y="1325880"/>
                </a:lnTo>
                <a:lnTo>
                  <a:pt x="0" y="1325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9143985" y="9432693"/>
            <a:ext cx="9144000" cy="1325880"/>
          </a:xfrm>
          <a:custGeom>
            <a:avLst/>
            <a:gdLst/>
            <a:ahLst/>
            <a:cxnLst/>
            <a:rect l="l" t="t" r="r" b="b"/>
            <a:pathLst>
              <a:path w="9144000" h="1325880">
                <a:moveTo>
                  <a:pt x="9144000" y="0"/>
                </a:moveTo>
                <a:lnTo>
                  <a:pt x="0" y="0"/>
                </a:lnTo>
                <a:lnTo>
                  <a:pt x="0" y="1325880"/>
                </a:lnTo>
                <a:lnTo>
                  <a:pt x="9144000" y="132588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 flipH="1">
            <a:off x="0" y="-630424"/>
            <a:ext cx="9144000" cy="1325880"/>
          </a:xfrm>
          <a:custGeom>
            <a:avLst/>
            <a:gdLst/>
            <a:ahLst/>
            <a:cxnLst/>
            <a:rect l="l" t="t" r="r" b="b"/>
            <a:pathLst>
              <a:path w="9144000" h="1325880">
                <a:moveTo>
                  <a:pt x="9144000" y="0"/>
                </a:moveTo>
                <a:lnTo>
                  <a:pt x="0" y="0"/>
                </a:lnTo>
                <a:lnTo>
                  <a:pt x="0" y="1325880"/>
                </a:lnTo>
                <a:lnTo>
                  <a:pt x="9144000" y="132588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90219" y="915083"/>
            <a:ext cx="2954874" cy="2773888"/>
          </a:xfrm>
          <a:custGeom>
            <a:avLst/>
            <a:gdLst/>
            <a:ahLst/>
            <a:cxnLst/>
            <a:rect l="l" t="t" r="r" b="b"/>
            <a:pathLst>
              <a:path w="2954874" h="2773888">
                <a:moveTo>
                  <a:pt x="0" y="0"/>
                </a:moveTo>
                <a:lnTo>
                  <a:pt x="2954874" y="0"/>
                </a:lnTo>
                <a:lnTo>
                  <a:pt x="2954874" y="2773888"/>
                </a:lnTo>
                <a:lnTo>
                  <a:pt x="0" y="27738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739094"/>
            <a:ext cx="10198831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pen Sans"/>
              </a:rPr>
              <a:t>•Here is the algorithm design using BFS:</a:t>
            </a:r>
          </a:p>
          <a:p>
            <a:pPr algn="just">
              <a:lnSpc>
                <a:spcPts val="5599"/>
              </a:lnSpc>
            </a:pPr>
            <a:endParaRPr lang="en-US" sz="3999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819150"/>
            <a:ext cx="11969748" cy="1874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342"/>
              </a:lnSpc>
            </a:pPr>
            <a:r>
              <a:rPr lang="en-US" sz="10958">
                <a:solidFill>
                  <a:srgbClr val="FFA600"/>
                </a:solidFill>
                <a:latin typeface="Antonio Bold Bold"/>
              </a:rPr>
              <a:t>ALGORITHM DESIGN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92728" y="3851448"/>
            <a:ext cx="14248560" cy="1581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Bold Bold"/>
              </a:rPr>
              <a:t>•- OTHERWISE, FOR EACH ADJACENT CELL THAT IS NOT VISITED AND NOT OCCUPIED: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FFFFFF"/>
              </a:solidFill>
              <a:latin typeface="Open Sans Bol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73678" y="5370508"/>
            <a:ext cx="8115285" cy="1047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Bold Bold"/>
              </a:rPr>
              <a:t>•- MARK THE ADJACENT CELL AS VISITED.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FFFFFF"/>
              </a:solidFill>
              <a:latin typeface="Open Sans Bol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92728" y="6313466"/>
            <a:ext cx="9718683" cy="1047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Bold Bold"/>
              </a:rPr>
              <a:t>•- ENQUEUE THE ADJACENT CELL INTO THE QUEUE.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FFFFFF"/>
              </a:solidFill>
              <a:latin typeface="Open Sans Bol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8700" y="7370725"/>
            <a:ext cx="14576831" cy="1581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Bold Bold"/>
              </a:rPr>
              <a:t>4. IF THE QUEUE BECOMES EMPTY AND OMAR'S POSITION IS NOT REACHED, RETURN FALSE (WESAM CANNOT REACH OMAR).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FFFFFF"/>
              </a:solidFill>
              <a:latin typeface="Open Sans Bold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C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432693"/>
            <a:ext cx="9144000" cy="1325880"/>
          </a:xfrm>
          <a:custGeom>
            <a:avLst/>
            <a:gdLst/>
            <a:ahLst/>
            <a:cxnLst/>
            <a:rect l="l" t="t" r="r" b="b"/>
            <a:pathLst>
              <a:path w="9144000" h="1325880">
                <a:moveTo>
                  <a:pt x="0" y="0"/>
                </a:moveTo>
                <a:lnTo>
                  <a:pt x="9144000" y="0"/>
                </a:lnTo>
                <a:lnTo>
                  <a:pt x="9144000" y="1325880"/>
                </a:lnTo>
                <a:lnTo>
                  <a:pt x="0" y="1325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9143985" y="-630424"/>
            <a:ext cx="9144000" cy="1325880"/>
          </a:xfrm>
          <a:custGeom>
            <a:avLst/>
            <a:gdLst/>
            <a:ahLst/>
            <a:cxnLst/>
            <a:rect l="l" t="t" r="r" b="b"/>
            <a:pathLst>
              <a:path w="9144000" h="1325880">
                <a:moveTo>
                  <a:pt x="0" y="0"/>
                </a:moveTo>
                <a:lnTo>
                  <a:pt x="9144000" y="0"/>
                </a:lnTo>
                <a:lnTo>
                  <a:pt x="9144000" y="1325880"/>
                </a:lnTo>
                <a:lnTo>
                  <a:pt x="0" y="1325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9143985" y="9432693"/>
            <a:ext cx="9144000" cy="1325880"/>
          </a:xfrm>
          <a:custGeom>
            <a:avLst/>
            <a:gdLst/>
            <a:ahLst/>
            <a:cxnLst/>
            <a:rect l="l" t="t" r="r" b="b"/>
            <a:pathLst>
              <a:path w="9144000" h="1325880">
                <a:moveTo>
                  <a:pt x="9144000" y="0"/>
                </a:moveTo>
                <a:lnTo>
                  <a:pt x="0" y="0"/>
                </a:lnTo>
                <a:lnTo>
                  <a:pt x="0" y="1325880"/>
                </a:lnTo>
                <a:lnTo>
                  <a:pt x="9144000" y="132588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 flipH="1">
            <a:off x="0" y="-630424"/>
            <a:ext cx="9144000" cy="1325880"/>
          </a:xfrm>
          <a:custGeom>
            <a:avLst/>
            <a:gdLst/>
            <a:ahLst/>
            <a:cxnLst/>
            <a:rect l="l" t="t" r="r" b="b"/>
            <a:pathLst>
              <a:path w="9144000" h="1325880">
                <a:moveTo>
                  <a:pt x="9144000" y="0"/>
                </a:moveTo>
                <a:lnTo>
                  <a:pt x="0" y="0"/>
                </a:lnTo>
                <a:lnTo>
                  <a:pt x="0" y="1325880"/>
                </a:lnTo>
                <a:lnTo>
                  <a:pt x="9144000" y="132588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715985" y="1028700"/>
            <a:ext cx="2334327" cy="2334327"/>
          </a:xfrm>
          <a:custGeom>
            <a:avLst/>
            <a:gdLst/>
            <a:ahLst/>
            <a:cxnLst/>
            <a:rect l="l" t="t" r="r" b="b"/>
            <a:pathLst>
              <a:path w="2334327" h="2334327">
                <a:moveTo>
                  <a:pt x="0" y="0"/>
                </a:moveTo>
                <a:lnTo>
                  <a:pt x="2334328" y="0"/>
                </a:lnTo>
                <a:lnTo>
                  <a:pt x="2334328" y="2334327"/>
                </a:lnTo>
                <a:lnTo>
                  <a:pt x="0" y="23343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789644"/>
            <a:ext cx="9712179" cy="631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pen Sans"/>
              </a:rPr>
              <a:t>•The algorithm guarantees correctness due to the nature of the BFS algorithm. </a:t>
            </a:r>
          </a:p>
          <a:p>
            <a:pPr>
              <a:lnSpc>
                <a:spcPts val="5599"/>
              </a:lnSpc>
            </a:pPr>
            <a:endParaRPr lang="en-US" sz="3999">
              <a:solidFill>
                <a:srgbClr val="FFFFFF"/>
              </a:solidFill>
              <a:latin typeface="Open Sans"/>
            </a:endParaRP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pen Sans"/>
              </a:rPr>
              <a:t>By exploring cells in a breadth-first manner, we ensure that if there exists a path from Wesam's starting position to Omar's position, it will be found in the shortest number of steps.</a:t>
            </a:r>
          </a:p>
          <a:p>
            <a:pPr>
              <a:lnSpc>
                <a:spcPts val="5599"/>
              </a:lnSpc>
            </a:pPr>
            <a:endParaRPr lang="en-US" sz="3999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819150"/>
            <a:ext cx="11969748" cy="1874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342"/>
              </a:lnSpc>
            </a:pPr>
            <a:r>
              <a:rPr lang="en-US" sz="10958">
                <a:solidFill>
                  <a:srgbClr val="FFA600"/>
                </a:solidFill>
                <a:latin typeface="Antonio Bold Bold"/>
              </a:rPr>
              <a:t>PROOF OF CORRECTNESS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C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432693"/>
            <a:ext cx="9144000" cy="1325880"/>
          </a:xfrm>
          <a:custGeom>
            <a:avLst/>
            <a:gdLst/>
            <a:ahLst/>
            <a:cxnLst/>
            <a:rect l="l" t="t" r="r" b="b"/>
            <a:pathLst>
              <a:path w="9144000" h="1325880">
                <a:moveTo>
                  <a:pt x="0" y="0"/>
                </a:moveTo>
                <a:lnTo>
                  <a:pt x="9144000" y="0"/>
                </a:lnTo>
                <a:lnTo>
                  <a:pt x="9144000" y="1325880"/>
                </a:lnTo>
                <a:lnTo>
                  <a:pt x="0" y="1325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9143985" y="-630424"/>
            <a:ext cx="9144000" cy="1325880"/>
          </a:xfrm>
          <a:custGeom>
            <a:avLst/>
            <a:gdLst/>
            <a:ahLst/>
            <a:cxnLst/>
            <a:rect l="l" t="t" r="r" b="b"/>
            <a:pathLst>
              <a:path w="9144000" h="1325880">
                <a:moveTo>
                  <a:pt x="0" y="0"/>
                </a:moveTo>
                <a:lnTo>
                  <a:pt x="9144000" y="0"/>
                </a:lnTo>
                <a:lnTo>
                  <a:pt x="9144000" y="1325880"/>
                </a:lnTo>
                <a:lnTo>
                  <a:pt x="0" y="1325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9143985" y="9432693"/>
            <a:ext cx="9144000" cy="1325880"/>
          </a:xfrm>
          <a:custGeom>
            <a:avLst/>
            <a:gdLst/>
            <a:ahLst/>
            <a:cxnLst/>
            <a:rect l="l" t="t" r="r" b="b"/>
            <a:pathLst>
              <a:path w="9144000" h="1325880">
                <a:moveTo>
                  <a:pt x="9144000" y="0"/>
                </a:moveTo>
                <a:lnTo>
                  <a:pt x="0" y="0"/>
                </a:lnTo>
                <a:lnTo>
                  <a:pt x="0" y="1325880"/>
                </a:lnTo>
                <a:lnTo>
                  <a:pt x="9144000" y="132588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 flipH="1">
            <a:off x="0" y="-630424"/>
            <a:ext cx="9144000" cy="1325880"/>
          </a:xfrm>
          <a:custGeom>
            <a:avLst/>
            <a:gdLst/>
            <a:ahLst/>
            <a:cxnLst/>
            <a:rect l="l" t="t" r="r" b="b"/>
            <a:pathLst>
              <a:path w="9144000" h="1325880">
                <a:moveTo>
                  <a:pt x="9144000" y="0"/>
                </a:moveTo>
                <a:lnTo>
                  <a:pt x="0" y="0"/>
                </a:lnTo>
                <a:lnTo>
                  <a:pt x="0" y="1325880"/>
                </a:lnTo>
                <a:lnTo>
                  <a:pt x="9144000" y="132588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2749780"/>
            <a:ext cx="13643456" cy="702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pen Sans"/>
              </a:rPr>
              <a:t>•The time complexity of the BFS algorithm is O(V + E), where V is the number of cells in the grid (nodes) and E is the number of edges in the grid (adjacent cell connections). </a:t>
            </a:r>
          </a:p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pen Sans"/>
              </a:rPr>
              <a:t>In this case, V = n * n, and each cell has at most 8 edges (diagonals included) if they are not occupied. </a:t>
            </a:r>
          </a:p>
          <a:p>
            <a:pPr>
              <a:lnSpc>
                <a:spcPts val="5599"/>
              </a:lnSpc>
            </a:pPr>
            <a:endParaRPr lang="en-US" sz="3999">
              <a:solidFill>
                <a:srgbClr val="FFFFFF"/>
              </a:solidFill>
              <a:latin typeface="Open Sans"/>
            </a:endParaRP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pen Sans"/>
              </a:rPr>
              <a:t>Therefore, the time complexity of the algorithm can be approximated as O(n^2).</a:t>
            </a:r>
          </a:p>
          <a:p>
            <a:pPr algn="just">
              <a:lnSpc>
                <a:spcPts val="5599"/>
              </a:lnSpc>
            </a:pPr>
            <a:endParaRPr lang="en-US" sz="3999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134959" y="9876839"/>
            <a:ext cx="6018083" cy="257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550">
                <a:solidFill>
                  <a:srgbClr val="FFA600"/>
                </a:solidFill>
                <a:latin typeface="Open Sans Bold"/>
              </a:rPr>
              <a:t>PRESENTATION BY HAE-WON JEON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19150"/>
            <a:ext cx="13826809" cy="1874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342"/>
              </a:lnSpc>
            </a:pPr>
            <a:r>
              <a:rPr lang="en-US" sz="10958">
                <a:solidFill>
                  <a:srgbClr val="FFA600"/>
                </a:solidFill>
                <a:latin typeface="Antonio Bold Bold"/>
              </a:rPr>
              <a:t>TIME COMPLEXITY ANALYSIS</a:t>
            </a:r>
          </a:p>
        </p:txBody>
      </p:sp>
      <p:sp>
        <p:nvSpPr>
          <p:cNvPr id="9" name="Freeform 9"/>
          <p:cNvSpPr/>
          <p:nvPr/>
        </p:nvSpPr>
        <p:spPr>
          <a:xfrm>
            <a:off x="15673051" y="1028700"/>
            <a:ext cx="2332233" cy="2545411"/>
          </a:xfrm>
          <a:custGeom>
            <a:avLst/>
            <a:gdLst/>
            <a:ahLst/>
            <a:cxnLst/>
            <a:rect l="l" t="t" r="r" b="b"/>
            <a:pathLst>
              <a:path w="2332233" h="2545411">
                <a:moveTo>
                  <a:pt x="0" y="0"/>
                </a:moveTo>
                <a:lnTo>
                  <a:pt x="2332233" y="0"/>
                </a:lnTo>
                <a:lnTo>
                  <a:pt x="2332233" y="2545411"/>
                </a:lnTo>
                <a:lnTo>
                  <a:pt x="0" y="25454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C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432693"/>
            <a:ext cx="9144000" cy="1325880"/>
          </a:xfrm>
          <a:custGeom>
            <a:avLst/>
            <a:gdLst/>
            <a:ahLst/>
            <a:cxnLst/>
            <a:rect l="l" t="t" r="r" b="b"/>
            <a:pathLst>
              <a:path w="9144000" h="1325880">
                <a:moveTo>
                  <a:pt x="0" y="0"/>
                </a:moveTo>
                <a:lnTo>
                  <a:pt x="9144000" y="0"/>
                </a:lnTo>
                <a:lnTo>
                  <a:pt x="9144000" y="1325880"/>
                </a:lnTo>
                <a:lnTo>
                  <a:pt x="0" y="1325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9143985" y="-630424"/>
            <a:ext cx="9144000" cy="1325880"/>
          </a:xfrm>
          <a:custGeom>
            <a:avLst/>
            <a:gdLst/>
            <a:ahLst/>
            <a:cxnLst/>
            <a:rect l="l" t="t" r="r" b="b"/>
            <a:pathLst>
              <a:path w="9144000" h="1325880">
                <a:moveTo>
                  <a:pt x="0" y="0"/>
                </a:moveTo>
                <a:lnTo>
                  <a:pt x="9144000" y="0"/>
                </a:lnTo>
                <a:lnTo>
                  <a:pt x="9144000" y="1325880"/>
                </a:lnTo>
                <a:lnTo>
                  <a:pt x="0" y="1325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9143985" y="9432693"/>
            <a:ext cx="9144000" cy="1325880"/>
          </a:xfrm>
          <a:custGeom>
            <a:avLst/>
            <a:gdLst/>
            <a:ahLst/>
            <a:cxnLst/>
            <a:rect l="l" t="t" r="r" b="b"/>
            <a:pathLst>
              <a:path w="9144000" h="1325880">
                <a:moveTo>
                  <a:pt x="9144000" y="0"/>
                </a:moveTo>
                <a:lnTo>
                  <a:pt x="0" y="0"/>
                </a:lnTo>
                <a:lnTo>
                  <a:pt x="0" y="1325880"/>
                </a:lnTo>
                <a:lnTo>
                  <a:pt x="9144000" y="132588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 flipH="1">
            <a:off x="0" y="-630424"/>
            <a:ext cx="9144000" cy="1325880"/>
          </a:xfrm>
          <a:custGeom>
            <a:avLst/>
            <a:gdLst/>
            <a:ahLst/>
            <a:cxnLst/>
            <a:rect l="l" t="t" r="r" b="b"/>
            <a:pathLst>
              <a:path w="9144000" h="1325880">
                <a:moveTo>
                  <a:pt x="9144000" y="0"/>
                </a:moveTo>
                <a:lnTo>
                  <a:pt x="0" y="0"/>
                </a:lnTo>
                <a:lnTo>
                  <a:pt x="0" y="1325880"/>
                </a:lnTo>
                <a:lnTo>
                  <a:pt x="9144000" y="132588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053801" y="1951108"/>
            <a:ext cx="5603415" cy="3614203"/>
          </a:xfrm>
          <a:custGeom>
            <a:avLst/>
            <a:gdLst/>
            <a:ahLst/>
            <a:cxnLst/>
            <a:rect l="l" t="t" r="r" b="b"/>
            <a:pathLst>
              <a:path w="5603415" h="3614203">
                <a:moveTo>
                  <a:pt x="0" y="0"/>
                </a:moveTo>
                <a:lnTo>
                  <a:pt x="5603415" y="0"/>
                </a:lnTo>
                <a:lnTo>
                  <a:pt x="5603415" y="3614202"/>
                </a:lnTo>
                <a:lnTo>
                  <a:pt x="0" y="36142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151133"/>
            <a:ext cx="9085352" cy="8184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11"/>
              </a:lnSpc>
            </a:pPr>
            <a:r>
              <a:rPr lang="en-US" sz="3293">
                <a:solidFill>
                  <a:srgbClr val="FFFFFF"/>
                </a:solidFill>
                <a:latin typeface="Consolas"/>
              </a:rPr>
              <a:t>from collections import deque</a:t>
            </a:r>
          </a:p>
          <a:p>
            <a:pPr algn="just">
              <a:lnSpc>
                <a:spcPts val="4611"/>
              </a:lnSpc>
            </a:pPr>
            <a:endParaRPr lang="en-US" sz="3293">
              <a:solidFill>
                <a:srgbClr val="FFFFFF"/>
              </a:solidFill>
              <a:latin typeface="Consolas"/>
            </a:endParaRPr>
          </a:p>
          <a:p>
            <a:pPr algn="just">
              <a:lnSpc>
                <a:spcPts val="4611"/>
              </a:lnSpc>
            </a:pPr>
            <a:r>
              <a:rPr lang="en-US" sz="3293">
                <a:solidFill>
                  <a:srgbClr val="FFFFFF"/>
                </a:solidFill>
                <a:latin typeface="Consolas"/>
              </a:rPr>
              <a:t>def is_reachable(grid):</a:t>
            </a:r>
          </a:p>
          <a:p>
            <a:pPr algn="just">
              <a:lnSpc>
                <a:spcPts val="4611"/>
              </a:lnSpc>
            </a:pPr>
            <a:r>
              <a:rPr lang="en-US" sz="3293">
                <a:solidFill>
                  <a:srgbClr val="FFFFFF"/>
                </a:solidFill>
                <a:latin typeface="Consolas"/>
              </a:rPr>
              <a:t>   n = len(grid)</a:t>
            </a:r>
          </a:p>
          <a:p>
            <a:pPr algn="just">
              <a:lnSpc>
                <a:spcPts val="4611"/>
              </a:lnSpc>
            </a:pPr>
            <a:r>
              <a:rPr lang="en-US" sz="3293">
                <a:solidFill>
                  <a:srgbClr val="FFFFFF"/>
                </a:solidFill>
                <a:latin typeface="Consolas"/>
              </a:rPr>
              <a:t>   if grid[0][0] == '*' or grid[n-1][n-1] == '*':</a:t>
            </a:r>
          </a:p>
          <a:p>
            <a:pPr algn="just">
              <a:lnSpc>
                <a:spcPts val="4611"/>
              </a:lnSpc>
            </a:pPr>
            <a:r>
              <a:rPr lang="en-US" sz="3293">
                <a:solidFill>
                  <a:srgbClr val="FFFFFF"/>
                </a:solidFill>
                <a:latin typeface="Consolas"/>
              </a:rPr>
              <a:t>       return False</a:t>
            </a:r>
          </a:p>
          <a:p>
            <a:pPr algn="just">
              <a:lnSpc>
                <a:spcPts val="4611"/>
              </a:lnSpc>
            </a:pPr>
            <a:r>
              <a:rPr lang="en-US" sz="3293">
                <a:solidFill>
                  <a:srgbClr val="FFFFFF"/>
                </a:solidFill>
                <a:latin typeface="Consolas"/>
              </a:rPr>
              <a:t>directions = [(1, 0), (-1, 0), (0, 1), (0, -1), (1, 1), (-1, -1)]</a:t>
            </a:r>
          </a:p>
          <a:p>
            <a:pPr algn="just">
              <a:lnSpc>
                <a:spcPts val="4611"/>
              </a:lnSpc>
            </a:pPr>
            <a:r>
              <a:rPr lang="en-US" sz="3293">
                <a:solidFill>
                  <a:srgbClr val="FFFFFF"/>
                </a:solidFill>
                <a:latin typeface="Consolas"/>
              </a:rPr>
              <a:t>   </a:t>
            </a:r>
          </a:p>
          <a:p>
            <a:pPr algn="just">
              <a:lnSpc>
                <a:spcPts val="4611"/>
              </a:lnSpc>
            </a:pPr>
            <a:r>
              <a:rPr lang="en-US" sz="3293">
                <a:solidFill>
                  <a:srgbClr val="FFFFFF"/>
                </a:solidFill>
                <a:latin typeface="Consolas"/>
              </a:rPr>
              <a:t>   queue = deque([(0, 0)])</a:t>
            </a:r>
          </a:p>
          <a:p>
            <a:pPr algn="just">
              <a:lnSpc>
                <a:spcPts val="4611"/>
              </a:lnSpc>
            </a:pPr>
            <a:r>
              <a:rPr lang="en-US" sz="3293">
                <a:solidFill>
                  <a:srgbClr val="FFFFFF"/>
                </a:solidFill>
                <a:latin typeface="Consolas"/>
              </a:rPr>
              <a:t>   visited = set([(0, 0)])</a:t>
            </a:r>
          </a:p>
          <a:p>
            <a:pPr algn="just">
              <a:lnSpc>
                <a:spcPts val="4611"/>
              </a:lnSpc>
            </a:pPr>
            <a:endParaRPr lang="en-US" sz="3293">
              <a:solidFill>
                <a:srgbClr val="FFFFFF"/>
              </a:solidFill>
              <a:latin typeface="Consolas"/>
            </a:endParaRPr>
          </a:p>
          <a:p>
            <a:pPr algn="just">
              <a:lnSpc>
                <a:spcPts val="4611"/>
              </a:lnSpc>
            </a:pPr>
            <a:endParaRPr lang="en-US" sz="3293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134959" y="9876839"/>
            <a:ext cx="6018083" cy="257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550">
                <a:solidFill>
                  <a:srgbClr val="FFA600"/>
                </a:solidFill>
                <a:latin typeface="Open Sans Bold"/>
              </a:rPr>
              <a:t>PRESENTATION BY HAE-WON JEON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923925"/>
            <a:ext cx="13826809" cy="1027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83"/>
              </a:lnSpc>
            </a:pPr>
            <a:r>
              <a:rPr lang="en-US" sz="6059">
                <a:solidFill>
                  <a:srgbClr val="FFA600"/>
                </a:solidFill>
                <a:latin typeface="Antonio Bold Bold"/>
              </a:rPr>
              <a:t>PROGRAM CODE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C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432693"/>
            <a:ext cx="9144000" cy="1325880"/>
          </a:xfrm>
          <a:custGeom>
            <a:avLst/>
            <a:gdLst/>
            <a:ahLst/>
            <a:cxnLst/>
            <a:rect l="l" t="t" r="r" b="b"/>
            <a:pathLst>
              <a:path w="9144000" h="1325880">
                <a:moveTo>
                  <a:pt x="0" y="0"/>
                </a:moveTo>
                <a:lnTo>
                  <a:pt x="9144000" y="0"/>
                </a:lnTo>
                <a:lnTo>
                  <a:pt x="9144000" y="1325880"/>
                </a:lnTo>
                <a:lnTo>
                  <a:pt x="0" y="1325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9143985" y="-630424"/>
            <a:ext cx="9144000" cy="1325880"/>
          </a:xfrm>
          <a:custGeom>
            <a:avLst/>
            <a:gdLst/>
            <a:ahLst/>
            <a:cxnLst/>
            <a:rect l="l" t="t" r="r" b="b"/>
            <a:pathLst>
              <a:path w="9144000" h="1325880">
                <a:moveTo>
                  <a:pt x="0" y="0"/>
                </a:moveTo>
                <a:lnTo>
                  <a:pt x="9144000" y="0"/>
                </a:lnTo>
                <a:lnTo>
                  <a:pt x="9144000" y="1325880"/>
                </a:lnTo>
                <a:lnTo>
                  <a:pt x="0" y="1325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9143985" y="9432693"/>
            <a:ext cx="9144000" cy="1325880"/>
          </a:xfrm>
          <a:custGeom>
            <a:avLst/>
            <a:gdLst/>
            <a:ahLst/>
            <a:cxnLst/>
            <a:rect l="l" t="t" r="r" b="b"/>
            <a:pathLst>
              <a:path w="9144000" h="1325880">
                <a:moveTo>
                  <a:pt x="9144000" y="0"/>
                </a:moveTo>
                <a:lnTo>
                  <a:pt x="0" y="0"/>
                </a:lnTo>
                <a:lnTo>
                  <a:pt x="0" y="1325880"/>
                </a:lnTo>
                <a:lnTo>
                  <a:pt x="9144000" y="132588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 flipH="1">
            <a:off x="0" y="-630424"/>
            <a:ext cx="9144000" cy="1325880"/>
          </a:xfrm>
          <a:custGeom>
            <a:avLst/>
            <a:gdLst/>
            <a:ahLst/>
            <a:cxnLst/>
            <a:rect l="l" t="t" r="r" b="b"/>
            <a:pathLst>
              <a:path w="9144000" h="1325880">
                <a:moveTo>
                  <a:pt x="9144000" y="0"/>
                </a:moveTo>
                <a:lnTo>
                  <a:pt x="0" y="0"/>
                </a:lnTo>
                <a:lnTo>
                  <a:pt x="0" y="1325880"/>
                </a:lnTo>
                <a:lnTo>
                  <a:pt x="9144000" y="132588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06747" y="1949228"/>
            <a:ext cx="7140019" cy="7801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24"/>
              </a:lnSpc>
            </a:pPr>
            <a:r>
              <a:rPr lang="en-US" sz="2588">
                <a:solidFill>
                  <a:srgbClr val="FFFFFF"/>
                </a:solidFill>
                <a:latin typeface="Consolas"/>
              </a:rPr>
              <a:t> while queue:</a:t>
            </a:r>
          </a:p>
          <a:p>
            <a:pPr algn="just">
              <a:lnSpc>
                <a:spcPts val="3624"/>
              </a:lnSpc>
            </a:pPr>
            <a:r>
              <a:rPr lang="en-US" sz="2588">
                <a:solidFill>
                  <a:srgbClr val="FFFFFF"/>
                </a:solidFill>
                <a:latin typeface="Consolas"/>
              </a:rPr>
              <a:t>       x, y = queue.popleft()</a:t>
            </a:r>
          </a:p>
          <a:p>
            <a:pPr algn="just">
              <a:lnSpc>
                <a:spcPts val="3624"/>
              </a:lnSpc>
            </a:pPr>
            <a:r>
              <a:rPr lang="en-US" sz="2588">
                <a:solidFill>
                  <a:srgbClr val="FFFFFF"/>
                </a:solidFill>
                <a:latin typeface="Consolas"/>
              </a:rPr>
              <a:t>       </a:t>
            </a:r>
          </a:p>
          <a:p>
            <a:pPr algn="just">
              <a:lnSpc>
                <a:spcPts val="3624"/>
              </a:lnSpc>
            </a:pPr>
            <a:r>
              <a:rPr lang="en-US" sz="2588">
                <a:solidFill>
                  <a:srgbClr val="FFFFFF"/>
                </a:solidFill>
                <a:latin typeface="Consolas"/>
              </a:rPr>
              <a:t>       if x == n-1 and y == n-1:</a:t>
            </a:r>
          </a:p>
          <a:p>
            <a:pPr algn="just">
              <a:lnSpc>
                <a:spcPts val="3624"/>
              </a:lnSpc>
            </a:pPr>
            <a:r>
              <a:rPr lang="en-US" sz="2588">
                <a:solidFill>
                  <a:srgbClr val="FFFFFF"/>
                </a:solidFill>
                <a:latin typeface="Consolas"/>
              </a:rPr>
              <a:t>           return True</a:t>
            </a:r>
          </a:p>
          <a:p>
            <a:pPr algn="just">
              <a:lnSpc>
                <a:spcPts val="3624"/>
              </a:lnSpc>
            </a:pPr>
            <a:r>
              <a:rPr lang="en-US" sz="2588">
                <a:solidFill>
                  <a:srgbClr val="FFFFFF"/>
                </a:solidFill>
                <a:latin typeface="Consolas"/>
              </a:rPr>
              <a:t>       </a:t>
            </a:r>
          </a:p>
          <a:p>
            <a:pPr algn="just">
              <a:lnSpc>
                <a:spcPts val="3624"/>
              </a:lnSpc>
            </a:pPr>
            <a:r>
              <a:rPr lang="en-US" sz="2588">
                <a:solidFill>
                  <a:srgbClr val="FFFFFF"/>
                </a:solidFill>
                <a:latin typeface="Consolas"/>
              </a:rPr>
              <a:t>       for dx, dy in directions:</a:t>
            </a:r>
          </a:p>
          <a:p>
            <a:pPr algn="just">
              <a:lnSpc>
                <a:spcPts val="3624"/>
              </a:lnSpc>
            </a:pPr>
            <a:r>
              <a:rPr lang="en-US" sz="2588">
                <a:solidFill>
                  <a:srgbClr val="FFFFFF"/>
                </a:solidFill>
                <a:latin typeface="Consolas"/>
              </a:rPr>
              <a:t>           nx, ny = x + dx, y + dy</a:t>
            </a:r>
          </a:p>
          <a:p>
            <a:pPr algn="just">
              <a:lnSpc>
                <a:spcPts val="3624"/>
              </a:lnSpc>
            </a:pPr>
            <a:r>
              <a:rPr lang="en-US" sz="2588">
                <a:solidFill>
                  <a:srgbClr val="FFFFFF"/>
                </a:solidFill>
                <a:latin typeface="Consolas"/>
              </a:rPr>
              <a:t>           </a:t>
            </a:r>
          </a:p>
          <a:p>
            <a:pPr algn="just">
              <a:lnSpc>
                <a:spcPts val="3624"/>
              </a:lnSpc>
            </a:pPr>
            <a:r>
              <a:rPr lang="en-US" sz="2588">
                <a:solidFill>
                  <a:srgbClr val="FFFFFF"/>
                </a:solidFill>
                <a:latin typeface="Consolas"/>
              </a:rPr>
              <a:t>           if 0 &lt;= nx &lt; n and 0 &lt;= ny &lt; n and grid[nx][ny] != '*' and (nx, ny) not in visited:</a:t>
            </a:r>
          </a:p>
          <a:p>
            <a:pPr algn="just">
              <a:lnSpc>
                <a:spcPts val="3624"/>
              </a:lnSpc>
            </a:pPr>
            <a:r>
              <a:rPr lang="en-US" sz="2588">
                <a:solidFill>
                  <a:srgbClr val="FFFFFF"/>
                </a:solidFill>
                <a:latin typeface="Consolas"/>
              </a:rPr>
              <a:t>               visited.add((nx, ny))</a:t>
            </a:r>
          </a:p>
          <a:p>
            <a:pPr algn="just">
              <a:lnSpc>
                <a:spcPts val="3624"/>
              </a:lnSpc>
            </a:pPr>
            <a:r>
              <a:rPr lang="en-US" sz="2588">
                <a:solidFill>
                  <a:srgbClr val="FFFFFF"/>
                </a:solidFill>
                <a:latin typeface="Consolas"/>
              </a:rPr>
              <a:t>               queue.append((nx, ny))</a:t>
            </a:r>
          </a:p>
          <a:p>
            <a:pPr algn="just">
              <a:lnSpc>
                <a:spcPts val="3624"/>
              </a:lnSpc>
            </a:pPr>
            <a:r>
              <a:rPr lang="en-US" sz="2588">
                <a:solidFill>
                  <a:srgbClr val="FFFFFF"/>
                </a:solidFill>
                <a:latin typeface="Consolas"/>
              </a:rPr>
              <a:t>   </a:t>
            </a:r>
          </a:p>
          <a:p>
            <a:pPr algn="just">
              <a:lnSpc>
                <a:spcPts val="3624"/>
              </a:lnSpc>
            </a:pPr>
            <a:r>
              <a:rPr lang="en-US" sz="2588">
                <a:solidFill>
                  <a:srgbClr val="FFFFFF"/>
                </a:solidFill>
                <a:latin typeface="Consolas"/>
              </a:rPr>
              <a:t>   return False</a:t>
            </a:r>
          </a:p>
          <a:p>
            <a:pPr algn="just">
              <a:lnSpc>
                <a:spcPts val="3624"/>
              </a:lnSpc>
            </a:pPr>
            <a:endParaRPr lang="en-US" sz="2588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923925"/>
            <a:ext cx="13826809" cy="1027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83"/>
              </a:lnSpc>
            </a:pPr>
            <a:r>
              <a:rPr lang="en-US" sz="6059">
                <a:solidFill>
                  <a:srgbClr val="FFA600"/>
                </a:solidFill>
                <a:latin typeface="Antonio Bold Bold"/>
              </a:rPr>
              <a:t>PROGRAM CODE</a:t>
            </a:r>
          </a:p>
        </p:txBody>
      </p:sp>
      <p:sp>
        <p:nvSpPr>
          <p:cNvPr id="8" name="Freeform 8"/>
          <p:cNvSpPr/>
          <p:nvPr/>
        </p:nvSpPr>
        <p:spPr>
          <a:xfrm>
            <a:off x="12944593" y="1951108"/>
            <a:ext cx="3821831" cy="3511307"/>
          </a:xfrm>
          <a:custGeom>
            <a:avLst/>
            <a:gdLst/>
            <a:ahLst/>
            <a:cxnLst/>
            <a:rect l="l" t="t" r="r" b="b"/>
            <a:pathLst>
              <a:path w="3821831" h="3511307">
                <a:moveTo>
                  <a:pt x="0" y="0"/>
                </a:moveTo>
                <a:lnTo>
                  <a:pt x="3821831" y="0"/>
                </a:lnTo>
                <a:lnTo>
                  <a:pt x="3821831" y="3511307"/>
                </a:lnTo>
                <a:lnTo>
                  <a:pt x="0" y="35113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702</Words>
  <Application>Microsoft Office PowerPoint</Application>
  <PresentationFormat>Custom</PresentationFormat>
  <Paragraphs>81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Open Sans Bold Bold</vt:lpstr>
      <vt:lpstr>Consolas</vt:lpstr>
      <vt:lpstr>Arial</vt:lpstr>
      <vt:lpstr>Open Sans</vt:lpstr>
      <vt:lpstr>Calibri</vt:lpstr>
      <vt:lpstr>Antonio Bold Bold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Black Modern 7 Principles of design Presentation</dc:title>
  <cp:lastModifiedBy>02-131212-002</cp:lastModifiedBy>
  <cp:revision>3</cp:revision>
  <dcterms:created xsi:type="dcterms:W3CDTF">2006-08-16T00:00:00Z</dcterms:created>
  <dcterms:modified xsi:type="dcterms:W3CDTF">2023-06-11T11:40:35Z</dcterms:modified>
  <dc:identifier>DAFle3axrqo</dc:identifier>
</cp:coreProperties>
</file>